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83" r:id="rId3"/>
    <p:sldId id="257" r:id="rId4"/>
    <p:sldId id="284" r:id="rId5"/>
    <p:sldId id="285" r:id="rId6"/>
    <p:sldId id="258" r:id="rId7"/>
    <p:sldId id="260" r:id="rId8"/>
    <p:sldId id="263" r:id="rId9"/>
    <p:sldId id="287" r:id="rId10"/>
    <p:sldId id="288" r:id="rId11"/>
    <p:sldId id="286" r:id="rId12"/>
    <p:sldId id="264" r:id="rId13"/>
    <p:sldId id="289" r:id="rId14"/>
    <p:sldId id="262" r:id="rId15"/>
    <p:sldId id="29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0" d="100"/>
          <a:sy n="100" d="100"/>
        </p:scale>
        <p:origin x="-11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D3F4FB-5617-D446-B2E9-D3D6BC15B764}" type="datetimeFigureOut">
              <a:rPr lang="en-US" smtClean="0"/>
              <a:t>9/19/14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9276CC-894B-684C-B75C-8F31FF1BE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19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318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2446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301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239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723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25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259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56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209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965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04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932D5-4E02-0A4F-9AB0-9D65EE99E637}" type="datetimeFigureOut">
              <a:rPr lang="en-US" smtClean="0"/>
              <a:t>9/19/14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29B64-3973-0D43-A374-9519ADC1C1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14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ti.arc.nasa.gov/profile/pcorina/probabilistic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556063main_dawn_fu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3806"/>
            <a:ext cx="10287001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0408" y="134470"/>
            <a:ext cx="5715000" cy="1470025"/>
          </a:xfrm>
        </p:spPr>
        <p:txBody>
          <a:bodyPr>
            <a:normAutofit/>
          </a:bodyPr>
          <a:lstStyle/>
          <a:p>
            <a:pPr algn="r"/>
            <a:r>
              <a:rPr lang="en-US" sz="3600" dirty="0" smtClean="0">
                <a:solidFill>
                  <a:schemeClr val="bg2"/>
                </a:solidFill>
              </a:rPr>
              <a:t>On the Probabilistic Symbolic Analysis of Software</a:t>
            </a:r>
            <a:endParaRPr lang="en-US" sz="3600" dirty="0">
              <a:solidFill>
                <a:schemeClr val="bg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07593" y="2302607"/>
            <a:ext cx="4874309" cy="1752600"/>
          </a:xfrm>
        </p:spPr>
        <p:txBody>
          <a:bodyPr>
            <a:normAutofit/>
          </a:bodyPr>
          <a:lstStyle/>
          <a:p>
            <a:pPr algn="r"/>
            <a:r>
              <a:rPr lang="en-US" sz="2400" dirty="0" err="1" smtClean="0">
                <a:solidFill>
                  <a:schemeClr val="bg1"/>
                </a:solidFill>
              </a:rPr>
              <a:t>Corina</a:t>
            </a: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400" dirty="0" err="1" smtClean="0">
                <a:solidFill>
                  <a:schemeClr val="bg1"/>
                </a:solidFill>
              </a:rPr>
              <a:t>Pasareanu</a:t>
            </a:r>
            <a:endParaRPr lang="en-US" sz="2400" dirty="0" smtClean="0">
              <a:solidFill>
                <a:schemeClr val="bg1"/>
              </a:solidFill>
            </a:endParaRP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CMU-SV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</a:rPr>
              <a:t>NASA Ames</a:t>
            </a:r>
          </a:p>
          <a:p>
            <a:pPr algn="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77504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Ellips 3"/>
          <p:cNvSpPr/>
          <p:nvPr/>
        </p:nvSpPr>
        <p:spPr>
          <a:xfrm>
            <a:off x="4405379" y="1825318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/>
              <a:t>0</a:t>
            </a:r>
            <a:endParaRPr lang="sv-SE" dirty="0"/>
          </a:p>
        </p:txBody>
      </p:sp>
      <p:sp>
        <p:nvSpPr>
          <p:cNvPr id="5" name="Ellips 4"/>
          <p:cNvSpPr/>
          <p:nvPr/>
        </p:nvSpPr>
        <p:spPr>
          <a:xfrm>
            <a:off x="2958623" y="2918518"/>
            <a:ext cx="376264" cy="3698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1</a:t>
            </a:r>
          </a:p>
        </p:txBody>
      </p:sp>
      <p:sp>
        <p:nvSpPr>
          <p:cNvPr id="7" name="Ellips 6"/>
          <p:cNvSpPr/>
          <p:nvPr/>
        </p:nvSpPr>
        <p:spPr>
          <a:xfrm>
            <a:off x="5447045" y="2914118"/>
            <a:ext cx="376264" cy="3698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/>
              <a:t>2</a:t>
            </a:r>
            <a:endParaRPr lang="sv-SE" dirty="0"/>
          </a:p>
        </p:txBody>
      </p:sp>
      <p:sp>
        <p:nvSpPr>
          <p:cNvPr id="8" name="Ellips 7"/>
          <p:cNvSpPr/>
          <p:nvPr/>
        </p:nvSpPr>
        <p:spPr>
          <a:xfrm>
            <a:off x="2138987" y="3933318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3</a:t>
            </a:r>
          </a:p>
        </p:txBody>
      </p:sp>
      <p:sp>
        <p:nvSpPr>
          <p:cNvPr id="9" name="Ellips 8"/>
          <p:cNvSpPr/>
          <p:nvPr/>
        </p:nvSpPr>
        <p:spPr>
          <a:xfrm>
            <a:off x="3765119" y="3928918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4</a:t>
            </a:r>
          </a:p>
        </p:txBody>
      </p:sp>
      <p:cxnSp>
        <p:nvCxnSpPr>
          <p:cNvPr id="11" name="Rak 10"/>
          <p:cNvCxnSpPr>
            <a:stCxn id="4" idx="3"/>
            <a:endCxn id="5" idx="0"/>
          </p:cNvCxnSpPr>
          <p:nvPr/>
        </p:nvCxnSpPr>
        <p:spPr>
          <a:xfrm flipH="1">
            <a:off x="3146755" y="2141022"/>
            <a:ext cx="1313727" cy="792000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3" name="Rak 12"/>
          <p:cNvCxnSpPr>
            <a:stCxn id="4" idx="5"/>
            <a:endCxn id="7" idx="1"/>
          </p:cNvCxnSpPr>
          <p:nvPr/>
        </p:nvCxnSpPr>
        <p:spPr>
          <a:xfrm>
            <a:off x="4726540" y="2141023"/>
            <a:ext cx="775608" cy="827262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Rak 15"/>
          <p:cNvCxnSpPr>
            <a:stCxn id="5" idx="3"/>
            <a:endCxn id="8" idx="0"/>
          </p:cNvCxnSpPr>
          <p:nvPr/>
        </p:nvCxnSpPr>
        <p:spPr>
          <a:xfrm flipH="1">
            <a:off x="2327119" y="3234223"/>
            <a:ext cx="686607" cy="699095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Rak 17"/>
          <p:cNvCxnSpPr>
            <a:stCxn id="5" idx="5"/>
            <a:endCxn id="9" idx="0"/>
          </p:cNvCxnSpPr>
          <p:nvPr/>
        </p:nvCxnSpPr>
        <p:spPr>
          <a:xfrm>
            <a:off x="3279784" y="3234223"/>
            <a:ext cx="673467" cy="6946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Rak 18"/>
          <p:cNvCxnSpPr/>
          <p:nvPr/>
        </p:nvCxnSpPr>
        <p:spPr>
          <a:xfrm flipH="1">
            <a:off x="1951522" y="4303190"/>
            <a:ext cx="326014" cy="635041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0" name="Rak 19"/>
          <p:cNvCxnSpPr/>
          <p:nvPr/>
        </p:nvCxnSpPr>
        <p:spPr>
          <a:xfrm>
            <a:off x="2370473" y="4311743"/>
            <a:ext cx="339288" cy="689208"/>
          </a:xfrm>
          <a:prstGeom prst="line">
            <a:avLst/>
          </a:prstGeom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Rak 22"/>
          <p:cNvCxnSpPr>
            <a:stCxn id="7" idx="4"/>
            <a:endCxn id="36" idx="0"/>
          </p:cNvCxnSpPr>
          <p:nvPr/>
        </p:nvCxnSpPr>
        <p:spPr>
          <a:xfrm flipH="1">
            <a:off x="5349269" y="3283990"/>
            <a:ext cx="285908" cy="6893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Rak 23"/>
          <p:cNvCxnSpPr>
            <a:stCxn id="7" idx="5"/>
            <a:endCxn id="37" idx="0"/>
          </p:cNvCxnSpPr>
          <p:nvPr/>
        </p:nvCxnSpPr>
        <p:spPr>
          <a:xfrm>
            <a:off x="5768206" y="3229823"/>
            <a:ext cx="391939" cy="70779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8" name="Frihandsfigur 37"/>
          <p:cNvSpPr/>
          <p:nvPr/>
        </p:nvSpPr>
        <p:spPr>
          <a:xfrm>
            <a:off x="2132090" y="4577285"/>
            <a:ext cx="415663" cy="59959"/>
          </a:xfrm>
          <a:custGeom>
            <a:avLst/>
            <a:gdLst>
              <a:gd name="connsiteX0" fmla="*/ 0 w 407619"/>
              <a:gd name="connsiteY0" fmla="*/ 15680 h 156868"/>
              <a:gd name="connsiteX1" fmla="*/ 235165 w 407619"/>
              <a:gd name="connsiteY1" fmla="*/ 156799 h 156868"/>
              <a:gd name="connsiteX2" fmla="*/ 407619 w 407619"/>
              <a:gd name="connsiteY2" fmla="*/ 0 h 156868"/>
              <a:gd name="connsiteX3" fmla="*/ 407619 w 407619"/>
              <a:gd name="connsiteY3" fmla="*/ 0 h 156868"/>
              <a:gd name="connsiteX4" fmla="*/ 407619 w 407619"/>
              <a:gd name="connsiteY4" fmla="*/ 0 h 15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619" h="156868">
                <a:moveTo>
                  <a:pt x="0" y="15680"/>
                </a:moveTo>
                <a:cubicBezTo>
                  <a:pt x="83614" y="87546"/>
                  <a:pt x="167229" y="159412"/>
                  <a:pt x="235165" y="156799"/>
                </a:cubicBezTo>
                <a:cubicBezTo>
                  <a:pt x="303101" y="154186"/>
                  <a:pt x="407619" y="0"/>
                  <a:pt x="407619" y="0"/>
                </a:cubicBezTo>
                <a:lnTo>
                  <a:pt x="407619" y="0"/>
                </a:lnTo>
                <a:lnTo>
                  <a:pt x="407619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0" name="Frihandsfigur 39"/>
          <p:cNvSpPr/>
          <p:nvPr/>
        </p:nvSpPr>
        <p:spPr>
          <a:xfrm>
            <a:off x="4396640" y="2202060"/>
            <a:ext cx="407619" cy="156868"/>
          </a:xfrm>
          <a:custGeom>
            <a:avLst/>
            <a:gdLst>
              <a:gd name="connsiteX0" fmla="*/ 0 w 407619"/>
              <a:gd name="connsiteY0" fmla="*/ 15680 h 156868"/>
              <a:gd name="connsiteX1" fmla="*/ 235165 w 407619"/>
              <a:gd name="connsiteY1" fmla="*/ 156799 h 156868"/>
              <a:gd name="connsiteX2" fmla="*/ 407619 w 407619"/>
              <a:gd name="connsiteY2" fmla="*/ 0 h 156868"/>
              <a:gd name="connsiteX3" fmla="*/ 407619 w 407619"/>
              <a:gd name="connsiteY3" fmla="*/ 0 h 156868"/>
              <a:gd name="connsiteX4" fmla="*/ 407619 w 407619"/>
              <a:gd name="connsiteY4" fmla="*/ 0 h 15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619" h="156868">
                <a:moveTo>
                  <a:pt x="0" y="15680"/>
                </a:moveTo>
                <a:cubicBezTo>
                  <a:pt x="83614" y="87546"/>
                  <a:pt x="167229" y="159412"/>
                  <a:pt x="235165" y="156799"/>
                </a:cubicBezTo>
                <a:cubicBezTo>
                  <a:pt x="303101" y="154186"/>
                  <a:pt x="407619" y="0"/>
                  <a:pt x="407619" y="0"/>
                </a:cubicBezTo>
                <a:lnTo>
                  <a:pt x="407619" y="0"/>
                </a:lnTo>
                <a:lnTo>
                  <a:pt x="407619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Rektangel 5"/>
          <p:cNvSpPr/>
          <p:nvPr/>
        </p:nvSpPr>
        <p:spPr>
          <a:xfrm>
            <a:off x="1634112" y="4968935"/>
            <a:ext cx="61206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 smtClean="0">
                <a:solidFill>
                  <a:srgbClr val="C0504D"/>
                </a:solidFill>
              </a:rPr>
              <a:t>Succ</a:t>
            </a:r>
            <a:r>
              <a:rPr lang="en-US" sz="1600" dirty="0" smtClean="0">
                <a:solidFill>
                  <a:srgbClr val="C0504D"/>
                </a:solidFill>
              </a:rPr>
              <a:t>.</a:t>
            </a:r>
          </a:p>
          <a:p>
            <a:r>
              <a:rPr lang="en-US" sz="1600" dirty="0" smtClean="0">
                <a:solidFill>
                  <a:srgbClr val="C0504D"/>
                </a:solidFill>
              </a:rPr>
              <a:t>0.4</a:t>
            </a:r>
            <a:endParaRPr lang="sv-SE" sz="1600" dirty="0">
              <a:solidFill>
                <a:srgbClr val="C0504D"/>
              </a:solidFill>
            </a:endParaRPr>
          </a:p>
        </p:txBody>
      </p:sp>
      <p:sp>
        <p:nvSpPr>
          <p:cNvPr id="25" name="Rektangel 24"/>
          <p:cNvSpPr/>
          <p:nvPr/>
        </p:nvSpPr>
        <p:spPr>
          <a:xfrm>
            <a:off x="2413974" y="4976398"/>
            <a:ext cx="47140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Fail</a:t>
            </a:r>
          </a:p>
          <a:p>
            <a:r>
              <a:rPr lang="en-US" sz="1600" dirty="0" smtClean="0"/>
              <a:t>0.1</a:t>
            </a:r>
            <a:endParaRPr lang="sv-SE" sz="1600" dirty="0"/>
          </a:p>
        </p:txBody>
      </p:sp>
      <p:sp>
        <p:nvSpPr>
          <p:cNvPr id="26" name="Rektangel 25"/>
          <p:cNvSpPr/>
          <p:nvPr/>
        </p:nvSpPr>
        <p:spPr>
          <a:xfrm>
            <a:off x="3280857" y="4992359"/>
            <a:ext cx="61206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 smtClean="0"/>
              <a:t>Succ</a:t>
            </a:r>
            <a:r>
              <a:rPr lang="en-US" sz="1600" dirty="0" smtClean="0"/>
              <a:t>.</a:t>
            </a:r>
          </a:p>
          <a:p>
            <a:r>
              <a:rPr lang="en-US" sz="1600" dirty="0" smtClean="0"/>
              <a:t>0.3</a:t>
            </a:r>
            <a:endParaRPr lang="sv-SE" sz="1600" dirty="0"/>
          </a:p>
        </p:txBody>
      </p:sp>
      <p:sp>
        <p:nvSpPr>
          <p:cNvPr id="27" name="Rektangel 26"/>
          <p:cNvSpPr/>
          <p:nvPr/>
        </p:nvSpPr>
        <p:spPr>
          <a:xfrm>
            <a:off x="4149852" y="5019038"/>
            <a:ext cx="47140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Fail</a:t>
            </a:r>
          </a:p>
          <a:p>
            <a:r>
              <a:rPr lang="en-US" sz="1600" dirty="0" smtClean="0"/>
              <a:t>0.2</a:t>
            </a:r>
            <a:endParaRPr lang="sv-SE" sz="1600" dirty="0"/>
          </a:p>
        </p:txBody>
      </p:sp>
      <p:sp>
        <p:nvSpPr>
          <p:cNvPr id="28" name="Rektangel 27"/>
          <p:cNvSpPr/>
          <p:nvPr/>
        </p:nvSpPr>
        <p:spPr>
          <a:xfrm>
            <a:off x="5880411" y="5060480"/>
            <a:ext cx="61206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 smtClean="0">
                <a:solidFill>
                  <a:srgbClr val="C0504D"/>
                </a:solidFill>
              </a:rPr>
              <a:t>Succ</a:t>
            </a:r>
            <a:r>
              <a:rPr lang="en-US" sz="1600" dirty="0" smtClean="0">
                <a:solidFill>
                  <a:srgbClr val="C0504D"/>
                </a:solidFill>
              </a:rPr>
              <a:t>.</a:t>
            </a:r>
          </a:p>
          <a:p>
            <a:r>
              <a:rPr lang="en-US" sz="1600" dirty="0" smtClean="0">
                <a:solidFill>
                  <a:srgbClr val="C0504D"/>
                </a:solidFill>
              </a:rPr>
              <a:t>0.5</a:t>
            </a:r>
            <a:endParaRPr lang="sv-SE" sz="1600" dirty="0">
              <a:solidFill>
                <a:srgbClr val="C0504D"/>
              </a:solidFill>
            </a:endParaRPr>
          </a:p>
        </p:txBody>
      </p:sp>
      <p:sp>
        <p:nvSpPr>
          <p:cNvPr id="29" name="Rektangel 28"/>
          <p:cNvSpPr/>
          <p:nvPr/>
        </p:nvSpPr>
        <p:spPr>
          <a:xfrm>
            <a:off x="5089692" y="5050096"/>
            <a:ext cx="529803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Fail</a:t>
            </a:r>
          </a:p>
          <a:p>
            <a:r>
              <a:rPr lang="en-US" sz="1600" dirty="0" smtClean="0"/>
              <a:t>0.5</a:t>
            </a:r>
            <a:endParaRPr lang="sv-SE" sz="1600" dirty="0"/>
          </a:p>
        </p:txBody>
      </p:sp>
      <p:sp>
        <p:nvSpPr>
          <p:cNvPr id="30" name="Rektangel 29"/>
          <p:cNvSpPr/>
          <p:nvPr/>
        </p:nvSpPr>
        <p:spPr>
          <a:xfrm>
            <a:off x="1510405" y="4064594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x&gt;50&amp;</a:t>
            </a:r>
          </a:p>
          <a:p>
            <a:r>
              <a:rPr lang="en-US" sz="1600" dirty="0" smtClean="0"/>
              <a:t>x&gt;60</a:t>
            </a:r>
          </a:p>
          <a:p>
            <a:r>
              <a:rPr lang="en-US" sz="1600" dirty="0" smtClean="0"/>
              <a:t>(0.8)</a:t>
            </a:r>
            <a:endParaRPr lang="sv-SE" sz="1600" dirty="0"/>
          </a:p>
        </p:txBody>
      </p:sp>
      <p:sp>
        <p:nvSpPr>
          <p:cNvPr id="31" name="Rektangel 30"/>
          <p:cNvSpPr/>
          <p:nvPr/>
        </p:nvSpPr>
        <p:spPr>
          <a:xfrm>
            <a:off x="3191708" y="4107234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x&gt;</a:t>
            </a:r>
            <a:r>
              <a:rPr lang="en-US" sz="1600" dirty="0"/>
              <a:t>5</a:t>
            </a:r>
            <a:r>
              <a:rPr lang="en-US" sz="1600" dirty="0" smtClean="0"/>
              <a:t>0&amp;</a:t>
            </a:r>
          </a:p>
          <a:p>
            <a:r>
              <a:rPr lang="en-US" sz="1600" dirty="0"/>
              <a:t>x</a:t>
            </a:r>
            <a:r>
              <a:rPr lang="en-US" sz="1600" dirty="0" smtClean="0"/>
              <a:t>&gt;80</a:t>
            </a:r>
          </a:p>
          <a:p>
            <a:r>
              <a:rPr lang="en-US" sz="1600" dirty="0" smtClean="0"/>
              <a:t>(0.6)</a:t>
            </a:r>
            <a:endParaRPr lang="sv-SE" sz="1600" dirty="0"/>
          </a:p>
        </p:txBody>
      </p:sp>
      <p:sp>
        <p:nvSpPr>
          <p:cNvPr id="33" name="Rektangel 32"/>
          <p:cNvSpPr/>
          <p:nvPr/>
        </p:nvSpPr>
        <p:spPr>
          <a:xfrm>
            <a:off x="2525095" y="4232674"/>
            <a:ext cx="184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sv-SE" dirty="0"/>
          </a:p>
        </p:txBody>
      </p:sp>
      <p:sp>
        <p:nvSpPr>
          <p:cNvPr id="34" name="Rektangel 33"/>
          <p:cNvSpPr/>
          <p:nvPr/>
        </p:nvSpPr>
        <p:spPr>
          <a:xfrm>
            <a:off x="4182583" y="4055794"/>
            <a:ext cx="72367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&gt;50&amp;</a:t>
            </a:r>
          </a:p>
          <a:p>
            <a:r>
              <a:rPr lang="en-US" sz="1600" dirty="0"/>
              <a:t>x</a:t>
            </a:r>
            <a:r>
              <a:rPr lang="en-US" sz="1600" dirty="0" smtClean="0"/>
              <a:t>≤80</a:t>
            </a:r>
          </a:p>
          <a:p>
            <a:r>
              <a:rPr lang="en-US" sz="1600" dirty="0" smtClean="0"/>
              <a:t>(0.4)</a:t>
            </a:r>
            <a:endParaRPr lang="sv-SE" sz="1600" dirty="0"/>
          </a:p>
          <a:p>
            <a:endParaRPr lang="sv-SE" dirty="0"/>
          </a:p>
        </p:txBody>
      </p:sp>
      <p:sp>
        <p:nvSpPr>
          <p:cNvPr id="36" name="Ellips 35"/>
          <p:cNvSpPr/>
          <p:nvPr/>
        </p:nvSpPr>
        <p:spPr>
          <a:xfrm>
            <a:off x="5161137" y="3973379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/>
              <a:t>5</a:t>
            </a:r>
            <a:endParaRPr lang="sv-SE" dirty="0"/>
          </a:p>
        </p:txBody>
      </p:sp>
      <p:sp>
        <p:nvSpPr>
          <p:cNvPr id="37" name="Ellips 36"/>
          <p:cNvSpPr/>
          <p:nvPr/>
        </p:nvSpPr>
        <p:spPr>
          <a:xfrm>
            <a:off x="5972013" y="3937619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/>
              <a:t>6</a:t>
            </a:r>
            <a:endParaRPr lang="sv-SE" dirty="0"/>
          </a:p>
        </p:txBody>
      </p:sp>
      <p:cxnSp>
        <p:nvCxnSpPr>
          <p:cNvPr id="41" name="Rak 40"/>
          <p:cNvCxnSpPr/>
          <p:nvPr/>
        </p:nvCxnSpPr>
        <p:spPr>
          <a:xfrm>
            <a:off x="5345850" y="4337030"/>
            <a:ext cx="3419" cy="643841"/>
          </a:xfrm>
          <a:prstGeom prst="line">
            <a:avLst/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ktangel 42"/>
          <p:cNvSpPr/>
          <p:nvPr/>
        </p:nvSpPr>
        <p:spPr>
          <a:xfrm>
            <a:off x="3485222" y="1813554"/>
            <a:ext cx="58371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&gt;50</a:t>
            </a:r>
          </a:p>
          <a:p>
            <a:r>
              <a:rPr lang="en-US" sz="1600" dirty="0" smtClean="0"/>
              <a:t>(0.5)</a:t>
            </a:r>
            <a:endParaRPr lang="sv-SE" sz="1600" dirty="0"/>
          </a:p>
        </p:txBody>
      </p:sp>
      <p:sp>
        <p:nvSpPr>
          <p:cNvPr id="44" name="Rektangel 43"/>
          <p:cNvSpPr/>
          <p:nvPr/>
        </p:nvSpPr>
        <p:spPr>
          <a:xfrm>
            <a:off x="4922722" y="1813554"/>
            <a:ext cx="58371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≤50</a:t>
            </a:r>
          </a:p>
          <a:p>
            <a:r>
              <a:rPr lang="en-US" sz="1600" dirty="0" smtClean="0"/>
              <a:t>(0.5)</a:t>
            </a:r>
            <a:endParaRPr lang="sv-SE" sz="1600" dirty="0"/>
          </a:p>
        </p:txBody>
      </p:sp>
      <p:sp>
        <p:nvSpPr>
          <p:cNvPr id="45" name="Rektangel 44"/>
          <p:cNvSpPr/>
          <p:nvPr/>
        </p:nvSpPr>
        <p:spPr>
          <a:xfrm>
            <a:off x="2547754" y="4053973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&gt;50&amp;</a:t>
            </a:r>
          </a:p>
          <a:p>
            <a:r>
              <a:rPr lang="en-US" sz="1600" dirty="0"/>
              <a:t>x</a:t>
            </a:r>
            <a:r>
              <a:rPr lang="en-US" sz="1600" dirty="0" smtClean="0"/>
              <a:t>≤60</a:t>
            </a:r>
          </a:p>
          <a:p>
            <a:r>
              <a:rPr lang="en-US" sz="1600" dirty="0" smtClean="0"/>
              <a:t>(0.2)</a:t>
            </a:r>
            <a:endParaRPr lang="sv-SE" sz="1600" dirty="0"/>
          </a:p>
        </p:txBody>
      </p:sp>
      <p:sp>
        <p:nvSpPr>
          <p:cNvPr id="46" name="Rektangel 45"/>
          <p:cNvSpPr/>
          <p:nvPr/>
        </p:nvSpPr>
        <p:spPr>
          <a:xfrm>
            <a:off x="5293506" y="4250460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≤50&amp;</a:t>
            </a:r>
          </a:p>
          <a:p>
            <a:r>
              <a:rPr lang="en-US" sz="1600" dirty="0"/>
              <a:t>x≤</a:t>
            </a:r>
            <a:r>
              <a:rPr lang="en-US" sz="1600" dirty="0" smtClean="0"/>
              <a:t>60</a:t>
            </a:r>
          </a:p>
          <a:p>
            <a:r>
              <a:rPr lang="en-US" sz="1600" dirty="0" smtClean="0"/>
              <a:t>(1)</a:t>
            </a:r>
            <a:endParaRPr lang="sv-SE" sz="1600" dirty="0"/>
          </a:p>
        </p:txBody>
      </p:sp>
      <p:sp>
        <p:nvSpPr>
          <p:cNvPr id="47" name="Rektangel 46"/>
          <p:cNvSpPr/>
          <p:nvPr/>
        </p:nvSpPr>
        <p:spPr>
          <a:xfrm>
            <a:off x="6129150" y="4195910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≤50&amp;</a:t>
            </a:r>
          </a:p>
          <a:p>
            <a:r>
              <a:rPr lang="en-US" sz="1600" dirty="0"/>
              <a:t>x</a:t>
            </a:r>
            <a:r>
              <a:rPr lang="en-US" sz="1600" dirty="0" smtClean="0"/>
              <a:t>≤80</a:t>
            </a:r>
          </a:p>
          <a:p>
            <a:r>
              <a:rPr lang="en-US" sz="1600" dirty="0" smtClean="0"/>
              <a:t>(1)</a:t>
            </a:r>
            <a:endParaRPr lang="sv-SE" sz="1600" dirty="0"/>
          </a:p>
        </p:txBody>
      </p:sp>
      <p:cxnSp>
        <p:nvCxnSpPr>
          <p:cNvPr id="48" name="Rak 47"/>
          <p:cNvCxnSpPr/>
          <p:nvPr/>
        </p:nvCxnSpPr>
        <p:spPr>
          <a:xfrm flipH="1">
            <a:off x="3593332" y="4314470"/>
            <a:ext cx="326014" cy="6350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Rak 48"/>
          <p:cNvCxnSpPr/>
          <p:nvPr/>
        </p:nvCxnSpPr>
        <p:spPr>
          <a:xfrm>
            <a:off x="4012283" y="4291663"/>
            <a:ext cx="339288" cy="6892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Frihandsfigur 49"/>
          <p:cNvSpPr/>
          <p:nvPr/>
        </p:nvSpPr>
        <p:spPr>
          <a:xfrm>
            <a:off x="3758222" y="4588565"/>
            <a:ext cx="415663" cy="59959"/>
          </a:xfrm>
          <a:custGeom>
            <a:avLst/>
            <a:gdLst>
              <a:gd name="connsiteX0" fmla="*/ 0 w 407619"/>
              <a:gd name="connsiteY0" fmla="*/ 15680 h 156868"/>
              <a:gd name="connsiteX1" fmla="*/ 235165 w 407619"/>
              <a:gd name="connsiteY1" fmla="*/ 156799 h 156868"/>
              <a:gd name="connsiteX2" fmla="*/ 407619 w 407619"/>
              <a:gd name="connsiteY2" fmla="*/ 0 h 156868"/>
              <a:gd name="connsiteX3" fmla="*/ 407619 w 407619"/>
              <a:gd name="connsiteY3" fmla="*/ 0 h 156868"/>
              <a:gd name="connsiteX4" fmla="*/ 407619 w 407619"/>
              <a:gd name="connsiteY4" fmla="*/ 0 h 15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619" h="156868">
                <a:moveTo>
                  <a:pt x="0" y="15680"/>
                </a:moveTo>
                <a:cubicBezTo>
                  <a:pt x="83614" y="87546"/>
                  <a:pt x="167229" y="159412"/>
                  <a:pt x="235165" y="156799"/>
                </a:cubicBezTo>
                <a:cubicBezTo>
                  <a:pt x="303101" y="154186"/>
                  <a:pt x="407619" y="0"/>
                  <a:pt x="407619" y="0"/>
                </a:cubicBezTo>
                <a:lnTo>
                  <a:pt x="407619" y="0"/>
                </a:lnTo>
                <a:lnTo>
                  <a:pt x="407619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2" name="Rak 51"/>
          <p:cNvCxnSpPr/>
          <p:nvPr/>
        </p:nvCxnSpPr>
        <p:spPr>
          <a:xfrm>
            <a:off x="6172404" y="4348310"/>
            <a:ext cx="3419" cy="643841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2" name="Rektangel 41"/>
          <p:cNvSpPr/>
          <p:nvPr/>
        </p:nvSpPr>
        <p:spPr>
          <a:xfrm>
            <a:off x="2380507" y="3314427"/>
            <a:ext cx="3886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</a:rPr>
              <a:t>T1</a:t>
            </a:r>
          </a:p>
        </p:txBody>
      </p:sp>
      <p:sp>
        <p:nvSpPr>
          <p:cNvPr id="51" name="Rektangel 50"/>
          <p:cNvSpPr/>
          <p:nvPr/>
        </p:nvSpPr>
        <p:spPr>
          <a:xfrm>
            <a:off x="3520621" y="3325707"/>
            <a:ext cx="388648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600" b="1" dirty="0" smtClean="0"/>
              <a:t>T2</a:t>
            </a:r>
          </a:p>
        </p:txBody>
      </p:sp>
      <p:sp>
        <p:nvSpPr>
          <p:cNvPr id="3" name="Rektangel 2"/>
          <p:cNvSpPr/>
          <p:nvPr/>
        </p:nvSpPr>
        <p:spPr>
          <a:xfrm>
            <a:off x="2036020" y="6066718"/>
            <a:ext cx="186368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solidFill>
                  <a:srgbClr val="C0504D"/>
                </a:solidFill>
              </a:rPr>
              <a:t>Max: </a:t>
            </a:r>
            <a:r>
              <a:rPr lang="en-US" i="1" dirty="0" err="1" smtClean="0">
                <a:solidFill>
                  <a:srgbClr val="C0504D"/>
                </a:solidFill>
              </a:rPr>
              <a:t>Pr</a:t>
            </a:r>
            <a:r>
              <a:rPr lang="en-US" i="1" baseline="-25000" dirty="0" err="1" smtClean="0">
                <a:solidFill>
                  <a:srgbClr val="C0504D"/>
                </a:solidFill>
              </a:rPr>
              <a:t>success</a:t>
            </a:r>
            <a:r>
              <a:rPr lang="en-US" i="1" baseline="-25000" dirty="0" smtClean="0">
                <a:solidFill>
                  <a:srgbClr val="C0504D"/>
                </a:solidFill>
              </a:rPr>
              <a:t> </a:t>
            </a:r>
            <a:r>
              <a:rPr lang="en-US" i="1" dirty="0" smtClean="0">
                <a:solidFill>
                  <a:srgbClr val="C0504D"/>
                </a:solidFill>
              </a:rPr>
              <a:t>=0.9</a:t>
            </a:r>
            <a:endParaRPr lang="en-US" i="1" baseline="-25000" dirty="0">
              <a:solidFill>
                <a:srgbClr val="C0504D"/>
              </a:solidFill>
            </a:endParaRPr>
          </a:p>
        </p:txBody>
      </p:sp>
      <p:sp>
        <p:nvSpPr>
          <p:cNvPr id="55" name="Rektangel 54"/>
          <p:cNvSpPr/>
          <p:nvPr/>
        </p:nvSpPr>
        <p:spPr>
          <a:xfrm>
            <a:off x="5189407" y="3316907"/>
            <a:ext cx="3886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T1</a:t>
            </a:r>
          </a:p>
        </p:txBody>
      </p:sp>
      <p:sp>
        <p:nvSpPr>
          <p:cNvPr id="53" name="Rektangel 52"/>
          <p:cNvSpPr/>
          <p:nvPr/>
        </p:nvSpPr>
        <p:spPr>
          <a:xfrm>
            <a:off x="5914975" y="3321307"/>
            <a:ext cx="3886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chemeClr val="accent2"/>
                </a:solidFill>
              </a:rPr>
              <a:t>T2</a:t>
            </a:r>
          </a:p>
        </p:txBody>
      </p:sp>
    </p:spTree>
    <p:extLst>
      <p:ext uri="{BB962C8B-B14F-4D97-AF65-F5344CB8AC3E}">
        <p14:creationId xmlns:p14="http://schemas.microsoft.com/office/powerpoint/2010/main" val="3001829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Symbolic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spcBef>
                <a:spcPts val="500"/>
              </a:spcBef>
            </a:pPr>
            <a:r>
              <a:rPr lang="en-US" sz="3400" dirty="0" smtClean="0">
                <a:cs typeface="Gill Sans Light" charset="0"/>
                <a:sym typeface="Gill Sans Light" charset="0"/>
              </a:rPr>
              <a:t>Approximate algorithms</a:t>
            </a:r>
          </a:p>
          <a:p>
            <a:pPr lvl="1">
              <a:spcBef>
                <a:spcPts val="500"/>
              </a:spcBef>
            </a:pPr>
            <a:r>
              <a:rPr lang="en-US" sz="3200" dirty="0"/>
              <a:t>Monte-Carlo sampling of symbolic paths based on conditional probabilities in the symbolic execution </a:t>
            </a:r>
            <a:r>
              <a:rPr lang="en-US" sz="3200" dirty="0" smtClean="0"/>
              <a:t>tree</a:t>
            </a:r>
            <a:endParaRPr lang="en-US" sz="3000" dirty="0" smtClean="0">
              <a:cs typeface="Gill Sans Light" charset="0"/>
              <a:sym typeface="Gill Sans Light" charset="0"/>
            </a:endParaRPr>
          </a:p>
          <a:p>
            <a:pPr lvl="1">
              <a:spcBef>
                <a:spcPts val="500"/>
              </a:spcBef>
            </a:pPr>
            <a:r>
              <a:rPr lang="en-US" sz="3000" dirty="0" smtClean="0">
                <a:cs typeface="Gill Sans Light" charset="0"/>
                <a:sym typeface="Gill Sans Light" charset="0"/>
              </a:rPr>
              <a:t>Reinforcement learning to iteratively computing schedulers</a:t>
            </a:r>
          </a:p>
          <a:p>
            <a:pPr lvl="1">
              <a:spcBef>
                <a:spcPts val="500"/>
              </a:spcBef>
            </a:pPr>
            <a:r>
              <a:rPr lang="en-US" sz="3000" dirty="0" smtClean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Pruning</a:t>
            </a:r>
            <a:r>
              <a:rPr lang="en-US" sz="3000" dirty="0" smtClean="0">
                <a:cs typeface="Gill Sans Light" charset="0"/>
                <a:sym typeface="Gill Sans Light" charset="0"/>
              </a:rPr>
              <a:t> of already explored paths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3800" dirty="0" smtClean="0">
                <a:cs typeface="Gill Sans Light" charset="0"/>
                <a:sym typeface="Gill Sans Light" charset="0"/>
              </a:rPr>
              <a:t>Comparison with classical Monte-Carlo simulation</a:t>
            </a:r>
          </a:p>
          <a:p>
            <a:r>
              <a:rPr lang="en-US" sz="3400" dirty="0"/>
              <a:t>For each explored path</a:t>
            </a:r>
          </a:p>
          <a:p>
            <a:pPr lvl="1"/>
            <a:r>
              <a:rPr lang="en-US" sz="3000" dirty="0"/>
              <a:t>We compute the </a:t>
            </a:r>
            <a:r>
              <a:rPr lang="en-US" sz="3000" dirty="0">
                <a:solidFill>
                  <a:srgbClr val="0000FF"/>
                </a:solidFill>
              </a:rPr>
              <a:t>full count </a:t>
            </a:r>
            <a:r>
              <a:rPr lang="en-US" sz="3000" dirty="0"/>
              <a:t>associated with the PC; we need to explore each path </a:t>
            </a:r>
            <a:r>
              <a:rPr lang="en-US" sz="3000" dirty="0">
                <a:solidFill>
                  <a:srgbClr val="0000FF"/>
                </a:solidFill>
              </a:rPr>
              <a:t>only once</a:t>
            </a:r>
            <a:r>
              <a:rPr lang="en-US" sz="3000" dirty="0"/>
              <a:t>; our approach enables </a:t>
            </a:r>
            <a:r>
              <a:rPr lang="en-US" sz="3000" dirty="0">
                <a:solidFill>
                  <a:srgbClr val="0000FF"/>
                </a:solidFill>
              </a:rPr>
              <a:t>aggressive pruning</a:t>
            </a:r>
          </a:p>
          <a:p>
            <a:pPr lvl="1"/>
            <a:r>
              <a:rPr lang="en-US" sz="3000" dirty="0"/>
              <a:t>Simulation needs to sample </a:t>
            </a:r>
            <a:r>
              <a:rPr lang="en-US" sz="3000" dirty="0">
                <a:solidFill>
                  <a:srgbClr val="FF0000"/>
                </a:solidFill>
              </a:rPr>
              <a:t>many many times </a:t>
            </a:r>
            <a:r>
              <a:rPr lang="en-US" sz="3000" dirty="0"/>
              <a:t>along the same paths to achieve the desired confidence</a:t>
            </a:r>
          </a:p>
          <a:p>
            <a:r>
              <a:rPr lang="en-US" sz="3400" dirty="0"/>
              <a:t>Usage profiles</a:t>
            </a:r>
          </a:p>
          <a:p>
            <a:pPr lvl="1"/>
            <a:r>
              <a:rPr lang="en-US" sz="3000" dirty="0"/>
              <a:t>Summarize </a:t>
            </a:r>
            <a:r>
              <a:rPr lang="en-US" sz="3000" dirty="0">
                <a:solidFill>
                  <a:srgbClr val="0000FF"/>
                </a:solidFill>
              </a:rPr>
              <a:t>hundreds of hours </a:t>
            </a:r>
            <a:r>
              <a:rPr lang="en-US" sz="3000" dirty="0"/>
              <a:t>of operation/simulation</a:t>
            </a:r>
          </a:p>
          <a:p>
            <a:pPr>
              <a:spcBef>
                <a:spcPts val="500"/>
              </a:spcBef>
            </a:pPr>
            <a:endParaRPr lang="en-US" sz="3400" dirty="0" smtClean="0">
              <a:cs typeface="Gill Sans Light" charset="0"/>
              <a:sym typeface="Gill Sans Light" charset="0"/>
            </a:endParaRPr>
          </a:p>
          <a:p>
            <a:pPr marL="295275" indent="-295275">
              <a:spcBef>
                <a:spcPts val="500"/>
              </a:spcBef>
              <a:buSzPct val="125000"/>
              <a:buFontTx/>
              <a:buChar char="•"/>
            </a:pPr>
            <a:endParaRPr lang="en-US" sz="3800" dirty="0"/>
          </a:p>
          <a:p>
            <a:endParaRPr lang="en-US" sz="3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079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7930353" cy="4122967"/>
          </a:xfrm>
        </p:spPr>
        <p:txBody>
          <a:bodyPr>
            <a:normAutofit fontScale="77500" lnSpcReduction="20000"/>
          </a:bodyPr>
          <a:lstStyle/>
          <a:p>
            <a:pPr>
              <a:spcBef>
                <a:spcPts val="500"/>
              </a:spcBef>
            </a:pPr>
            <a:r>
              <a:rPr lang="en-US" sz="3800" dirty="0" smtClean="0">
                <a:cs typeface="Gill Sans Light" charset="0"/>
                <a:sym typeface="Gill Sans Light" charset="0"/>
              </a:rPr>
              <a:t>White</a:t>
            </a:r>
            <a:r>
              <a:rPr lang="en-US" sz="3800" dirty="0">
                <a:cs typeface="Gill Sans Light" charset="0"/>
                <a:sym typeface="Gill Sans Light" charset="0"/>
              </a:rPr>
              <a:t>-box methodology for finite domains using model counting, with explicit measure of confidence [</a:t>
            </a:r>
            <a:r>
              <a:rPr lang="en-US" sz="38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ICSE 2013</a:t>
            </a:r>
            <a:r>
              <a:rPr lang="en-US" sz="3800" dirty="0" smtClean="0">
                <a:cs typeface="Gill Sans Light" charset="0"/>
                <a:sym typeface="Gill Sans Light" charset="0"/>
              </a:rPr>
              <a:t>]</a:t>
            </a:r>
          </a:p>
          <a:p>
            <a:pPr>
              <a:spcBef>
                <a:spcPts val="500"/>
              </a:spcBef>
              <a:buSzPct val="125000"/>
            </a:pPr>
            <a:r>
              <a:rPr lang="en-US" sz="3800" dirty="0" smtClean="0">
                <a:cs typeface="Gill Sans Light" charset="0"/>
                <a:sym typeface="Gill Sans Light" charset="0"/>
              </a:rPr>
              <a:t>Dealing </a:t>
            </a:r>
            <a:r>
              <a:rPr lang="en-US" sz="3800" dirty="0">
                <a:cs typeface="Gill Sans Light" charset="0"/>
                <a:sym typeface="Gill Sans Light" charset="0"/>
              </a:rPr>
              <a:t>with </a:t>
            </a:r>
            <a:r>
              <a:rPr lang="en-US" sz="3800" dirty="0" smtClean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floating-point </a:t>
            </a:r>
            <a:r>
              <a:rPr lang="en-US" sz="38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numbers </a:t>
            </a:r>
            <a:r>
              <a:rPr lang="en-US" sz="3800" dirty="0" smtClean="0">
                <a:cs typeface="Gill Sans Light" charset="0"/>
                <a:sym typeface="Gill Sans Light" charset="0"/>
              </a:rPr>
              <a:t>and arbitrarily complex constraints [</a:t>
            </a:r>
            <a:r>
              <a:rPr lang="en-US" sz="38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PLDI 2014</a:t>
            </a:r>
            <a:r>
              <a:rPr lang="en-US" sz="3800" dirty="0" smtClean="0">
                <a:cs typeface="Gill Sans Light" charset="0"/>
                <a:sym typeface="Gill Sans Light" charset="0"/>
              </a:rPr>
              <a:t>]</a:t>
            </a:r>
          </a:p>
          <a:p>
            <a:pPr>
              <a:spcBef>
                <a:spcPts val="500"/>
              </a:spcBef>
              <a:buSzPct val="125000"/>
            </a:pPr>
            <a:r>
              <a:rPr lang="en-US" sz="38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Statistical</a:t>
            </a:r>
            <a:r>
              <a:rPr lang="en-US" sz="3800" dirty="0">
                <a:solidFill>
                  <a:schemeClr val="accent1"/>
                </a:solidFill>
                <a:cs typeface="Gill Sans Light" charset="0"/>
                <a:sym typeface="Gill Sans Light" charset="0"/>
              </a:rPr>
              <a:t> </a:t>
            </a:r>
            <a:r>
              <a:rPr lang="en-US" sz="3800" dirty="0">
                <a:cs typeface="Gill Sans Light" charset="0"/>
                <a:sym typeface="Gill Sans Light" charset="0"/>
              </a:rPr>
              <a:t>techniques for increased scalability [</a:t>
            </a:r>
            <a:r>
              <a:rPr lang="en-US" sz="38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FSE 2014</a:t>
            </a:r>
            <a:r>
              <a:rPr lang="en-US" sz="3800" dirty="0" smtClean="0">
                <a:cs typeface="Gill Sans Light" charset="0"/>
                <a:sym typeface="Gill Sans Light" charset="0"/>
              </a:rPr>
              <a:t>]</a:t>
            </a:r>
          </a:p>
          <a:p>
            <a:pPr>
              <a:spcBef>
                <a:spcPts val="500"/>
              </a:spcBef>
              <a:buSzPct val="125000"/>
            </a:pPr>
            <a:r>
              <a:rPr lang="en-US" sz="3800" dirty="0" smtClean="0">
                <a:cs typeface="Gill Sans Light" charset="0"/>
                <a:sym typeface="Gill Sans Light" charset="0"/>
              </a:rPr>
              <a:t>Synthesis </a:t>
            </a:r>
            <a:r>
              <a:rPr lang="en-US" sz="3800" dirty="0">
                <a:cs typeface="Gill Sans Light" charset="0"/>
                <a:sym typeface="Gill Sans Light" charset="0"/>
              </a:rPr>
              <a:t>of </a:t>
            </a:r>
            <a:r>
              <a:rPr lang="en-US" sz="3800" dirty="0" smtClean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tree-like </a:t>
            </a:r>
            <a:r>
              <a:rPr lang="en-US" sz="38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schedulers</a:t>
            </a:r>
            <a:r>
              <a:rPr lang="en-US" sz="3800" dirty="0">
                <a:solidFill>
                  <a:srgbClr val="4F81BD"/>
                </a:solidFill>
                <a:cs typeface="Gill Sans Light" charset="0"/>
                <a:sym typeface="Gill Sans Light" charset="0"/>
              </a:rPr>
              <a:t> </a:t>
            </a:r>
            <a:r>
              <a:rPr lang="en-US" sz="3800" dirty="0">
                <a:cs typeface="Gill Sans Light" charset="0"/>
                <a:sym typeface="Gill Sans Light" charset="0"/>
              </a:rPr>
              <a:t>for multithreading </a:t>
            </a:r>
            <a:r>
              <a:rPr lang="en-US" sz="3800" dirty="0" smtClean="0">
                <a:cs typeface="Gill Sans Light" charset="0"/>
                <a:sym typeface="Gill Sans Light" charset="0"/>
              </a:rPr>
              <a:t>[</a:t>
            </a:r>
            <a:r>
              <a:rPr lang="en-US" sz="3800" dirty="0" smtClean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ASE </a:t>
            </a:r>
            <a:r>
              <a:rPr lang="en-US" sz="38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2014</a:t>
            </a:r>
            <a:r>
              <a:rPr lang="en-US" sz="3800" dirty="0" smtClean="0">
                <a:cs typeface="Gill Sans Light" charset="0"/>
                <a:sym typeface="Gill Sans Light" charset="0"/>
              </a:rPr>
              <a:t>]</a:t>
            </a:r>
          </a:p>
          <a:p>
            <a:pPr>
              <a:spcBef>
                <a:spcPts val="500"/>
              </a:spcBef>
              <a:buSzPct val="125000"/>
            </a:pPr>
            <a:r>
              <a:rPr lang="en-US" sz="3800" dirty="0" smtClean="0">
                <a:cs typeface="Gill Sans Light" charset="0"/>
                <a:sym typeface="Gill Sans Light" charset="0"/>
              </a:rPr>
              <a:t>Improved </a:t>
            </a:r>
            <a:r>
              <a:rPr lang="en-US" sz="3800" dirty="0">
                <a:cs typeface="Gill Sans Light" charset="0"/>
                <a:sym typeface="Gill Sans Light" charset="0"/>
              </a:rPr>
              <a:t>support for </a:t>
            </a:r>
            <a:r>
              <a:rPr lang="en-US" sz="38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data structures</a:t>
            </a:r>
          </a:p>
          <a:p>
            <a:pPr marL="295275" indent="-295275">
              <a:spcBef>
                <a:spcPts val="500"/>
              </a:spcBef>
              <a:buSzPct val="125000"/>
              <a:buFontTx/>
              <a:buChar char="•"/>
            </a:pPr>
            <a:endParaRPr lang="en-US" sz="3800" dirty="0"/>
          </a:p>
          <a:p>
            <a:endParaRPr lang="en-US" sz="3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897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spcBef>
                <a:spcPts val="500"/>
              </a:spcBef>
            </a:pPr>
            <a:r>
              <a:rPr lang="en-US" sz="3800" dirty="0" smtClean="0">
                <a:cs typeface="Gill Sans Light" charset="0"/>
                <a:sym typeface="Gill Sans Light" charset="0"/>
              </a:rPr>
              <a:t>Infer usage profiles from telemetry data</a:t>
            </a:r>
          </a:p>
          <a:p>
            <a:pPr>
              <a:spcBef>
                <a:spcPts val="500"/>
              </a:spcBef>
            </a:pPr>
            <a:r>
              <a:rPr lang="en-US" sz="3800" dirty="0" smtClean="0">
                <a:cs typeface="Gill Sans Light" charset="0"/>
                <a:sym typeface="Gill Sans Light" charset="0"/>
              </a:rPr>
              <a:t>Compute admissible </a:t>
            </a:r>
            <a:r>
              <a:rPr lang="en-US" sz="3800" dirty="0" smtClean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input distributions </a:t>
            </a:r>
            <a:r>
              <a:rPr lang="en-US" sz="3800" dirty="0" smtClean="0">
                <a:cs typeface="Gill Sans Light" charset="0"/>
                <a:sym typeface="Gill Sans Light" charset="0"/>
              </a:rPr>
              <a:t>to guarantee certain probabilistic safety properties</a:t>
            </a:r>
          </a:p>
          <a:p>
            <a:pPr lvl="1">
              <a:spcBef>
                <a:spcPts val="500"/>
              </a:spcBef>
            </a:pPr>
            <a:r>
              <a:rPr lang="en-US" sz="3400" dirty="0" smtClean="0">
                <a:cs typeface="Gill Sans Light" charset="0"/>
                <a:sym typeface="Gill Sans Light" charset="0"/>
              </a:rPr>
              <a:t>ACASX: airborne collision avoidance system</a:t>
            </a:r>
          </a:p>
          <a:p>
            <a:pPr>
              <a:spcBef>
                <a:spcPts val="500"/>
              </a:spcBef>
            </a:pPr>
            <a:r>
              <a:rPr lang="en-US" sz="3800" dirty="0">
                <a:cs typeface="Gill Sans Light" charset="0"/>
                <a:sym typeface="Gill Sans Light" charset="0"/>
              </a:rPr>
              <a:t>So far we have studied </a:t>
            </a:r>
            <a:r>
              <a:rPr lang="en-US" sz="3800" i="1" dirty="0" smtClean="0">
                <a:cs typeface="Gill Sans Light" charset="0"/>
                <a:sym typeface="Gill Sans Light" charset="0"/>
              </a:rPr>
              <a:t>memory-less</a:t>
            </a:r>
            <a:r>
              <a:rPr lang="en-US" sz="3800" dirty="0" smtClean="0">
                <a:cs typeface="Gill Sans Light" charset="0"/>
                <a:sym typeface="Gill Sans Light" charset="0"/>
              </a:rPr>
              <a:t> </a:t>
            </a:r>
            <a:r>
              <a:rPr lang="en-US" sz="3800" dirty="0">
                <a:cs typeface="Gill Sans Light" charset="0"/>
                <a:sym typeface="Gill Sans Light" charset="0"/>
              </a:rPr>
              <a:t>schedulers</a:t>
            </a:r>
          </a:p>
          <a:p>
            <a:pPr lvl="1">
              <a:spcBef>
                <a:spcPts val="500"/>
              </a:spcBef>
            </a:pPr>
            <a:r>
              <a:rPr lang="en-US" sz="3400" dirty="0">
                <a:cs typeface="Gill Sans Light" charset="0"/>
                <a:sym typeface="Gill Sans Light" charset="0"/>
              </a:rPr>
              <a:t>May not be enough for computing maximal properties for bounded properties </a:t>
            </a:r>
          </a:p>
          <a:p>
            <a:pPr lvl="1">
              <a:spcBef>
                <a:spcPts val="500"/>
              </a:spcBef>
            </a:pPr>
            <a:r>
              <a:rPr lang="en-US" sz="34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History dependent schedulers</a:t>
            </a:r>
            <a:r>
              <a:rPr lang="en-US" sz="3400" dirty="0">
                <a:cs typeface="Gill Sans Light" charset="0"/>
                <a:sym typeface="Gill Sans Light" charset="0"/>
              </a:rPr>
              <a:t> are more powerful</a:t>
            </a:r>
          </a:p>
          <a:p>
            <a:pPr>
              <a:spcBef>
                <a:spcPts val="500"/>
              </a:spcBef>
            </a:pPr>
            <a:r>
              <a:rPr lang="en-US" sz="3800" dirty="0">
                <a:solidFill>
                  <a:srgbClr val="0000FF"/>
                </a:solidFill>
                <a:cs typeface="Gill Sans Light" charset="0"/>
                <a:sym typeface="Gill Sans Light" charset="0"/>
              </a:rPr>
              <a:t>Parallel</a:t>
            </a:r>
            <a:r>
              <a:rPr lang="en-US" sz="3800" dirty="0">
                <a:cs typeface="Gill Sans Light" charset="0"/>
                <a:sym typeface="Gill Sans Light" charset="0"/>
              </a:rPr>
              <a:t> sampling</a:t>
            </a:r>
          </a:p>
          <a:p>
            <a:pPr lvl="1">
              <a:spcBef>
                <a:spcPts val="500"/>
              </a:spcBef>
            </a:pPr>
            <a:r>
              <a:rPr lang="en-US" sz="3400" dirty="0">
                <a:cs typeface="Gill Sans Light" charset="0"/>
                <a:sym typeface="Gill Sans Light" charset="0"/>
              </a:rPr>
              <a:t>Preliminary implementation</a:t>
            </a:r>
          </a:p>
          <a:p>
            <a:pPr lvl="1">
              <a:spcBef>
                <a:spcPts val="500"/>
              </a:spcBef>
            </a:pPr>
            <a:r>
              <a:rPr lang="en-US" sz="3400" dirty="0">
                <a:cs typeface="Gill Sans Light" charset="0"/>
                <a:sym typeface="Gill Sans Light" charset="0"/>
              </a:rPr>
              <a:t>Some overhead due to thread contention</a:t>
            </a:r>
          </a:p>
          <a:p>
            <a:pPr lvl="1">
              <a:spcBef>
                <a:spcPts val="500"/>
              </a:spcBef>
            </a:pPr>
            <a:r>
              <a:rPr lang="en-US" sz="3400" dirty="0">
                <a:cs typeface="Gill Sans Light" charset="0"/>
                <a:sym typeface="Gill Sans Light" charset="0"/>
              </a:rPr>
              <a:t>Reduce analysis time by 30%</a:t>
            </a:r>
          </a:p>
          <a:p>
            <a:pPr lvl="1">
              <a:spcBef>
                <a:spcPts val="500"/>
              </a:spcBef>
            </a:pPr>
            <a:endParaRPr lang="en-US" sz="3400" dirty="0" smtClean="0">
              <a:cs typeface="Gill Sans Light" charset="0"/>
              <a:sym typeface="Gill Sans Light" charset="0"/>
            </a:endParaRPr>
          </a:p>
          <a:p>
            <a:endParaRPr lang="en-US" sz="38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1895" y="5218334"/>
            <a:ext cx="2072105" cy="163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620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Collaborators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Antonio </a:t>
            </a:r>
            <a:r>
              <a:rPr lang="en-US" sz="2400" dirty="0" err="1"/>
              <a:t>Filieri</a:t>
            </a:r>
            <a:r>
              <a:rPr lang="en-US" sz="2400" dirty="0"/>
              <a:t> 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(University of </a:t>
            </a: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</a:rPr>
              <a:t>Stuttgart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, Germany)</a:t>
            </a:r>
          </a:p>
          <a:p>
            <a:r>
              <a:rPr lang="en-US" sz="2400" dirty="0" smtClean="0"/>
              <a:t>Kasper </a:t>
            </a:r>
            <a:r>
              <a:rPr lang="en-US" sz="2400" dirty="0" err="1"/>
              <a:t>Luckow</a:t>
            </a:r>
            <a:r>
              <a:rPr lang="en-US" sz="2400" dirty="0"/>
              <a:t> </a:t>
            </a:r>
            <a:r>
              <a:rPr lang="en-US" sz="1600" dirty="0">
                <a:solidFill>
                  <a:srgbClr val="A6A6A6"/>
                </a:solidFill>
              </a:rPr>
              <a:t>(Aalborg University, Denmark</a:t>
            </a:r>
            <a:r>
              <a:rPr lang="en-US" sz="1600" dirty="0" smtClean="0">
                <a:solidFill>
                  <a:srgbClr val="A6A6A6"/>
                </a:solidFill>
              </a:rPr>
              <a:t>)</a:t>
            </a:r>
          </a:p>
          <a:p>
            <a:r>
              <a:rPr lang="en-US" sz="2400" dirty="0"/>
              <a:t>Willem </a:t>
            </a:r>
            <a:r>
              <a:rPr lang="en-US" sz="2400" dirty="0" err="1"/>
              <a:t>Visser</a:t>
            </a:r>
            <a:r>
              <a:rPr lang="en-US" sz="2400" dirty="0"/>
              <a:t> and </a:t>
            </a:r>
            <a:r>
              <a:rPr lang="en-US" sz="2400" dirty="0" err="1"/>
              <a:t>Jaco</a:t>
            </a:r>
            <a:r>
              <a:rPr lang="en-US" sz="2400" dirty="0"/>
              <a:t> </a:t>
            </a:r>
            <a:r>
              <a:rPr lang="en-US" sz="2400" dirty="0" err="1"/>
              <a:t>Geldenhuys</a:t>
            </a:r>
            <a:r>
              <a:rPr lang="en-US" sz="2400" dirty="0"/>
              <a:t> </a:t>
            </a:r>
            <a:r>
              <a:rPr lang="en-US" sz="1600" dirty="0">
                <a:solidFill>
                  <a:srgbClr val="A6A6A6"/>
                </a:solidFill>
              </a:rPr>
              <a:t>(University of Stellenbosch, South Africa</a:t>
            </a:r>
            <a:r>
              <a:rPr lang="en-US" sz="1600" dirty="0" smtClean="0">
                <a:solidFill>
                  <a:srgbClr val="A6A6A6"/>
                </a:solidFill>
              </a:rPr>
              <a:t>)</a:t>
            </a:r>
            <a:endParaRPr lang="en-US" sz="1600" dirty="0">
              <a:solidFill>
                <a:srgbClr val="A6A6A6"/>
              </a:solidFill>
            </a:endParaRPr>
          </a:p>
          <a:p>
            <a:r>
              <a:rPr lang="en-US" sz="2400" dirty="0" smtClean="0"/>
              <a:t>Marcelo </a:t>
            </a:r>
            <a:r>
              <a:rPr lang="en-US" sz="2400" dirty="0" err="1"/>
              <a:t>d'Amorim</a:t>
            </a:r>
            <a:r>
              <a:rPr lang="en-US" sz="2400" dirty="0"/>
              <a:t> and </a:t>
            </a:r>
            <a:r>
              <a:rPr lang="en-US" sz="2400" dirty="0" err="1"/>
              <a:t>Mateus</a:t>
            </a:r>
            <a:r>
              <a:rPr lang="en-US" sz="2400" dirty="0"/>
              <a:t> Borges </a:t>
            </a:r>
            <a:r>
              <a:rPr lang="en-US" sz="1600" dirty="0">
                <a:solidFill>
                  <a:srgbClr val="A6A6A6"/>
                </a:solidFill>
              </a:rPr>
              <a:t>(Federal University of </a:t>
            </a:r>
            <a:r>
              <a:rPr lang="en-US" sz="1600" dirty="0" err="1">
                <a:solidFill>
                  <a:srgbClr val="A6A6A6"/>
                </a:solidFill>
              </a:rPr>
              <a:t>Pernambuco</a:t>
            </a:r>
            <a:r>
              <a:rPr lang="en-US" sz="1600" dirty="0">
                <a:solidFill>
                  <a:srgbClr val="A6A6A6"/>
                </a:solidFill>
              </a:rPr>
              <a:t>, Brazil</a:t>
            </a:r>
            <a:r>
              <a:rPr lang="en-US" sz="1600" dirty="0" smtClean="0">
                <a:solidFill>
                  <a:srgbClr val="A6A6A6"/>
                </a:solidFill>
              </a:rPr>
              <a:t>)</a:t>
            </a:r>
          </a:p>
          <a:p>
            <a:r>
              <a:rPr lang="en-US" sz="2400" dirty="0"/>
              <a:t>Matt </a:t>
            </a:r>
            <a:r>
              <a:rPr lang="en-US" sz="2400" dirty="0" smtClean="0"/>
              <a:t>Dwyer </a:t>
            </a:r>
            <a:r>
              <a:rPr lang="en-US" sz="1600" dirty="0">
                <a:solidFill>
                  <a:srgbClr val="A6A6A6"/>
                </a:solidFill>
              </a:rPr>
              <a:t>(University of Nebraska, Lincoln, USA)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800" dirty="0">
                <a:hlinkClick r:id="rId2"/>
              </a:rPr>
              <a:t>http://ti.arc.nasa.gov/profile/pcorina/probabilistic</a:t>
            </a:r>
            <a:r>
              <a:rPr lang="en-US" sz="2800" dirty="0" smtClean="0">
                <a:hlinkClick r:id="rId2"/>
              </a:rPr>
              <a:t>/</a:t>
            </a:r>
            <a:endParaRPr lang="en-US" sz="2800" dirty="0" smtClean="0"/>
          </a:p>
          <a:p>
            <a:endParaRPr lang="en-US" sz="3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255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“Rare event”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653720" cy="45259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sv-SE" sz="1600" dirty="0" smtClean="0">
                <a:latin typeface="Courier"/>
                <a:cs typeface="Courier"/>
              </a:rPr>
              <a:t>// </a:t>
            </a:r>
            <a:r>
              <a:rPr lang="sv-SE" sz="1600" dirty="0" err="1">
                <a:latin typeface="Courier"/>
                <a:cs typeface="Courier"/>
              </a:rPr>
              <a:t>domain</a:t>
            </a:r>
            <a:r>
              <a:rPr lang="sv-SE" sz="1600" dirty="0">
                <a:latin typeface="Courier"/>
                <a:cs typeface="Courier"/>
              </a:rPr>
              <a:t> </a:t>
            </a:r>
            <a:r>
              <a:rPr lang="sv-SE" sz="1600" dirty="0" err="1">
                <a:latin typeface="Courier"/>
                <a:cs typeface="Courier"/>
              </a:rPr>
              <a:t>of</a:t>
            </a:r>
            <a:r>
              <a:rPr lang="sv-SE" sz="1600" dirty="0">
                <a:latin typeface="Courier"/>
                <a:cs typeface="Courier"/>
              </a:rPr>
              <a:t> x is [0..100]</a:t>
            </a:r>
            <a:endParaRPr lang="sv-SE" sz="16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sv-SE" sz="1600" dirty="0" err="1" smtClean="0">
                <a:latin typeface="Courier"/>
                <a:cs typeface="Courier"/>
              </a:rPr>
              <a:t>void</a:t>
            </a:r>
            <a:r>
              <a:rPr lang="sv-SE" sz="1600" dirty="0" smtClean="0">
                <a:latin typeface="Courier"/>
                <a:cs typeface="Courier"/>
              </a:rPr>
              <a:t> </a:t>
            </a:r>
            <a:r>
              <a:rPr lang="sv-SE" sz="1600" dirty="0" err="1">
                <a:latin typeface="Courier"/>
                <a:cs typeface="Courier"/>
              </a:rPr>
              <a:t>testMethod</a:t>
            </a:r>
            <a:r>
              <a:rPr lang="sv-SE" sz="1600" dirty="0">
                <a:latin typeface="Courier"/>
                <a:cs typeface="Courier"/>
              </a:rPr>
              <a:t> (</a:t>
            </a:r>
            <a:r>
              <a:rPr lang="sv-SE" sz="1600" dirty="0" err="1">
                <a:latin typeface="Courier"/>
                <a:cs typeface="Courier"/>
              </a:rPr>
              <a:t>int</a:t>
            </a:r>
            <a:r>
              <a:rPr lang="sv-SE" sz="1600" dirty="0">
                <a:latin typeface="Courier"/>
                <a:cs typeface="Courier"/>
              </a:rPr>
              <a:t> x) { </a:t>
            </a:r>
          </a:p>
          <a:p>
            <a:pPr marL="0" indent="0">
              <a:buNone/>
            </a:pPr>
            <a:r>
              <a:rPr lang="sv-SE" sz="1600" dirty="0" smtClean="0">
                <a:latin typeface="Courier"/>
                <a:cs typeface="Courier"/>
              </a:rPr>
              <a:t>  </a:t>
            </a:r>
            <a:r>
              <a:rPr lang="sv-SE" sz="1600" dirty="0" err="1" smtClean="0">
                <a:latin typeface="Courier"/>
                <a:cs typeface="Courier"/>
              </a:rPr>
              <a:t>if</a:t>
            </a:r>
            <a:r>
              <a:rPr lang="sv-SE" sz="1600" dirty="0" smtClean="0">
                <a:latin typeface="Courier"/>
                <a:cs typeface="Courier"/>
              </a:rPr>
              <a:t> (</a:t>
            </a:r>
            <a:r>
              <a:rPr lang="sv-SE" sz="1600" dirty="0" err="1" smtClean="0">
                <a:solidFill>
                  <a:srgbClr val="0000FF"/>
                </a:solidFill>
                <a:latin typeface="Courier"/>
                <a:cs typeface="Courier"/>
              </a:rPr>
              <a:t>Verify.getBoolean</a:t>
            </a:r>
            <a:r>
              <a:rPr lang="sv-SE" sz="1600" dirty="0" smtClean="0">
                <a:latin typeface="Courier"/>
                <a:cs typeface="Courier"/>
              </a:rPr>
              <a:t>(</a:t>
            </a:r>
            <a:r>
              <a:rPr lang="sv-SE" sz="1600" dirty="0">
                <a:latin typeface="Courier"/>
                <a:cs typeface="Courier"/>
              </a:rPr>
              <a:t>)) {</a:t>
            </a:r>
          </a:p>
          <a:p>
            <a:pPr marL="0" indent="0">
              <a:buNone/>
            </a:pPr>
            <a:r>
              <a:rPr lang="fr-FR" sz="1600" dirty="0" smtClean="0">
                <a:latin typeface="Courier"/>
                <a:cs typeface="Courier"/>
              </a:rPr>
              <a:t>    if </a:t>
            </a:r>
            <a:r>
              <a:rPr lang="fr-FR" sz="1600" dirty="0">
                <a:latin typeface="Courier"/>
                <a:cs typeface="Courier"/>
              </a:rPr>
              <a:t>(x &lt; 2) {</a:t>
            </a:r>
          </a:p>
          <a:p>
            <a:pPr marL="0" indent="0">
              <a:buNone/>
            </a:pPr>
            <a:r>
              <a:rPr lang="fr-FR" sz="1600" dirty="0" smtClean="0">
                <a:latin typeface="Courier"/>
                <a:cs typeface="Courier"/>
              </a:rPr>
              <a:t>     .</a:t>
            </a:r>
            <a:r>
              <a:rPr lang="fr-FR" sz="1600" dirty="0">
                <a:latin typeface="Courier"/>
                <a:cs typeface="Courier"/>
              </a:rPr>
              <a:t>.. </a:t>
            </a:r>
            <a:r>
              <a:rPr lang="fr-FR" sz="1600" dirty="0" err="1" smtClean="0">
                <a:latin typeface="Courier"/>
                <a:cs typeface="Courier"/>
              </a:rPr>
              <a:t>println</a:t>
            </a:r>
            <a:r>
              <a:rPr lang="fr-FR" sz="1600" dirty="0" smtClean="0">
                <a:latin typeface="Courier"/>
                <a:cs typeface="Courier"/>
              </a:rPr>
              <a:t>(</a:t>
            </a:r>
            <a:r>
              <a:rPr lang="fr-FR" sz="1600" dirty="0">
                <a:latin typeface="Courier"/>
                <a:cs typeface="Courier"/>
              </a:rPr>
              <a:t>" </a:t>
            </a:r>
            <a:r>
              <a:rPr lang="fr-FR" sz="1600" dirty="0" err="1">
                <a:latin typeface="Courier"/>
                <a:cs typeface="Courier"/>
              </a:rPr>
              <a:t>success</a:t>
            </a:r>
            <a:r>
              <a:rPr lang="fr-FR" sz="1600" dirty="0">
                <a:latin typeface="Courier"/>
                <a:cs typeface="Courier"/>
              </a:rPr>
              <a:t> "); </a:t>
            </a:r>
            <a:r>
              <a:rPr lang="fr-FR" sz="1600" dirty="0" smtClean="0">
                <a:latin typeface="Courier"/>
                <a:cs typeface="Courier"/>
              </a:rPr>
              <a:t>   </a:t>
            </a:r>
          </a:p>
          <a:p>
            <a:pPr marL="0" indent="0">
              <a:buNone/>
            </a:pPr>
            <a:r>
              <a:rPr lang="fr-FR" sz="1600" dirty="0">
                <a:latin typeface="Courier"/>
                <a:cs typeface="Courier"/>
              </a:rPr>
              <a:t> </a:t>
            </a:r>
            <a:r>
              <a:rPr lang="fr-FR" sz="1600" dirty="0" smtClean="0">
                <a:latin typeface="Courier"/>
                <a:cs typeface="Courier"/>
              </a:rPr>
              <a:t>    return </a:t>
            </a:r>
            <a:r>
              <a:rPr lang="fr-FR" sz="1600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da-DK" sz="1600" dirty="0" smtClean="0">
                <a:latin typeface="Courier"/>
                <a:cs typeface="Courier"/>
              </a:rPr>
              <a:t>    } </a:t>
            </a:r>
            <a:r>
              <a:rPr lang="da-DK" sz="1600" dirty="0" err="1">
                <a:latin typeface="Courier"/>
                <a:cs typeface="Courier"/>
              </a:rPr>
              <a:t>else</a:t>
            </a:r>
            <a:r>
              <a:rPr lang="da-DK" sz="1600" dirty="0">
                <a:latin typeface="Courier"/>
                <a:cs typeface="Courier"/>
              </a:rPr>
              <a:t> {</a:t>
            </a:r>
          </a:p>
          <a:p>
            <a:pPr marL="0" indent="0">
              <a:buNone/>
            </a:pPr>
            <a:r>
              <a:rPr lang="da-DK" sz="1600" dirty="0" smtClean="0">
                <a:latin typeface="Courier"/>
                <a:cs typeface="Courier"/>
              </a:rPr>
              <a:t>     </a:t>
            </a:r>
            <a:r>
              <a:rPr lang="da-DK" sz="1600" dirty="0" err="1" smtClean="0">
                <a:latin typeface="Courier"/>
                <a:cs typeface="Courier"/>
              </a:rPr>
              <a:t>if</a:t>
            </a:r>
            <a:r>
              <a:rPr lang="da-DK" sz="1600" dirty="0" smtClean="0">
                <a:latin typeface="Courier"/>
                <a:cs typeface="Courier"/>
              </a:rPr>
              <a:t> (</a:t>
            </a:r>
            <a:r>
              <a:rPr lang="da-DK" sz="1600" dirty="0" err="1" smtClean="0">
                <a:solidFill>
                  <a:srgbClr val="0000FF"/>
                </a:solidFill>
                <a:latin typeface="Courier"/>
                <a:cs typeface="Courier"/>
              </a:rPr>
              <a:t>Verify.getBoolean</a:t>
            </a:r>
            <a:r>
              <a:rPr lang="da-DK" sz="1600" dirty="0" smtClean="0">
                <a:solidFill>
                  <a:srgbClr val="0000FF"/>
                </a:solidFill>
                <a:latin typeface="Courier"/>
                <a:cs typeface="Courier"/>
              </a:rPr>
              <a:t>(</a:t>
            </a:r>
            <a:r>
              <a:rPr lang="da-DK" sz="1600" dirty="0">
                <a:solidFill>
                  <a:srgbClr val="0000FF"/>
                </a:solidFill>
                <a:latin typeface="Courier"/>
                <a:cs typeface="Courier"/>
              </a:rPr>
              <a:t>)</a:t>
            </a:r>
            <a:r>
              <a:rPr lang="da-DK" sz="1600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da-DK" sz="1600" dirty="0" smtClean="0">
                <a:latin typeface="Courier"/>
                <a:cs typeface="Courier"/>
              </a:rPr>
              <a:t>     </a:t>
            </a:r>
            <a:r>
              <a:rPr lang="da-DK" sz="1600" dirty="0" err="1" smtClean="0">
                <a:latin typeface="Courier"/>
                <a:cs typeface="Courier"/>
              </a:rPr>
              <a:t>if</a:t>
            </a:r>
            <a:r>
              <a:rPr lang="da-DK" sz="1600" dirty="0" smtClean="0">
                <a:latin typeface="Courier"/>
                <a:cs typeface="Courier"/>
              </a:rPr>
              <a:t> (</a:t>
            </a:r>
            <a:r>
              <a:rPr lang="da-DK" sz="1600" dirty="0" err="1" smtClean="0">
                <a:solidFill>
                  <a:srgbClr val="0000FF"/>
                </a:solidFill>
                <a:latin typeface="Courier"/>
                <a:cs typeface="Courier"/>
              </a:rPr>
              <a:t>Verify.getBoolean</a:t>
            </a:r>
            <a:r>
              <a:rPr lang="da-DK" sz="1600" dirty="0" smtClean="0">
                <a:solidFill>
                  <a:srgbClr val="0000FF"/>
                </a:solidFill>
                <a:latin typeface="Courier"/>
                <a:cs typeface="Courier"/>
              </a:rPr>
              <a:t>(</a:t>
            </a:r>
            <a:r>
              <a:rPr lang="da-DK" sz="1600" dirty="0">
                <a:solidFill>
                  <a:srgbClr val="0000FF"/>
                </a:solidFill>
                <a:latin typeface="Courier"/>
                <a:cs typeface="Courier"/>
              </a:rPr>
              <a:t>)</a:t>
            </a:r>
            <a:r>
              <a:rPr lang="da-DK" sz="1600" dirty="0">
                <a:latin typeface="Courier"/>
                <a:cs typeface="Courier"/>
              </a:rPr>
              <a:t>)</a:t>
            </a:r>
          </a:p>
          <a:p>
            <a:pPr marL="0" indent="0">
              <a:buNone/>
            </a:pPr>
            <a:r>
              <a:rPr lang="en-US" sz="1600" dirty="0" smtClean="0">
                <a:latin typeface="Courier"/>
                <a:cs typeface="Courier"/>
              </a:rPr>
              <a:t>      .</a:t>
            </a:r>
            <a:r>
              <a:rPr lang="en-US" sz="1600" dirty="0">
                <a:latin typeface="Courier"/>
                <a:cs typeface="Courier"/>
              </a:rPr>
              <a:t>.. // repeat 500 times</a:t>
            </a:r>
          </a:p>
          <a:p>
            <a:pPr marL="0" indent="0">
              <a:buNone/>
            </a:pPr>
            <a:r>
              <a:rPr lang="fr-FR" sz="1600" dirty="0" smtClean="0">
                <a:latin typeface="Courier"/>
                <a:cs typeface="Courier"/>
              </a:rPr>
              <a:t>     if </a:t>
            </a:r>
            <a:r>
              <a:rPr lang="fr-FR" sz="1600" dirty="0">
                <a:latin typeface="Courier"/>
                <a:cs typeface="Courier"/>
              </a:rPr>
              <a:t>(x &gt; 5) {</a:t>
            </a:r>
          </a:p>
          <a:p>
            <a:pPr marL="0" indent="0">
              <a:buNone/>
            </a:pPr>
            <a:r>
              <a:rPr lang="fr-FR" sz="1600" dirty="0" smtClean="0">
                <a:latin typeface="Courier"/>
                <a:cs typeface="Courier"/>
              </a:rPr>
              <a:t>      .</a:t>
            </a:r>
            <a:r>
              <a:rPr lang="fr-FR" sz="1600" dirty="0">
                <a:latin typeface="Courier"/>
                <a:cs typeface="Courier"/>
              </a:rPr>
              <a:t>.. </a:t>
            </a:r>
            <a:r>
              <a:rPr lang="fr-FR" sz="1600" dirty="0" err="1" smtClean="0">
                <a:latin typeface="Courier"/>
                <a:cs typeface="Courier"/>
              </a:rPr>
              <a:t>println</a:t>
            </a:r>
            <a:r>
              <a:rPr lang="fr-FR" sz="1600" dirty="0" smtClean="0">
                <a:latin typeface="Courier"/>
                <a:cs typeface="Courier"/>
              </a:rPr>
              <a:t>(</a:t>
            </a:r>
            <a:r>
              <a:rPr lang="fr-FR" sz="1600" dirty="0">
                <a:latin typeface="Courier"/>
                <a:cs typeface="Courier"/>
              </a:rPr>
              <a:t>" </a:t>
            </a:r>
            <a:r>
              <a:rPr lang="fr-FR" sz="1600" dirty="0" err="1">
                <a:latin typeface="Courier"/>
                <a:cs typeface="Courier"/>
              </a:rPr>
              <a:t>success</a:t>
            </a:r>
            <a:r>
              <a:rPr lang="fr-FR" sz="1600" dirty="0">
                <a:latin typeface="Courier"/>
                <a:cs typeface="Courier"/>
              </a:rPr>
              <a:t> "); </a:t>
            </a:r>
            <a:endParaRPr lang="fr-FR" sz="1600" dirty="0" smtClean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sz="1600" dirty="0">
                <a:latin typeface="Courier"/>
                <a:cs typeface="Courier"/>
              </a:rPr>
              <a:t> </a:t>
            </a:r>
            <a:r>
              <a:rPr lang="fr-FR" sz="1600" dirty="0" smtClean="0">
                <a:latin typeface="Courier"/>
                <a:cs typeface="Courier"/>
              </a:rPr>
              <a:t>     return </a:t>
            </a:r>
            <a:r>
              <a:rPr lang="fr-FR" sz="1600" dirty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fr-FR" sz="1600" dirty="0" smtClean="0">
                <a:latin typeface="Courier"/>
                <a:cs typeface="Courier"/>
              </a:rPr>
              <a:t>     } </a:t>
            </a:r>
          </a:p>
          <a:p>
            <a:pPr marL="0" indent="0">
              <a:buNone/>
            </a:pPr>
            <a:r>
              <a:rPr lang="fr-FR" sz="1600" dirty="0">
                <a:latin typeface="Courier"/>
                <a:cs typeface="Courier"/>
              </a:rPr>
              <a:t> </a:t>
            </a:r>
            <a:r>
              <a:rPr lang="fr-FR" sz="1600" dirty="0" smtClean="0">
                <a:latin typeface="Courier"/>
                <a:cs typeface="Courier"/>
              </a:rPr>
              <a:t>   } </a:t>
            </a:r>
          </a:p>
          <a:p>
            <a:pPr marL="0" indent="0">
              <a:buNone/>
            </a:pPr>
            <a:r>
              <a:rPr lang="fr-FR" sz="1600" dirty="0" smtClean="0">
                <a:latin typeface="Courier"/>
                <a:cs typeface="Courier"/>
              </a:rPr>
              <a:t>  }</a:t>
            </a:r>
            <a:endParaRPr lang="fr-FR" sz="16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sz="1600" dirty="0" smtClean="0">
                <a:latin typeface="Courier"/>
                <a:cs typeface="Courier"/>
              </a:rPr>
              <a:t>  </a:t>
            </a:r>
            <a:r>
              <a:rPr lang="fr-FR" sz="1600" dirty="0" err="1" smtClean="0">
                <a:solidFill>
                  <a:schemeClr val="accent2"/>
                </a:solidFill>
                <a:latin typeface="Courier"/>
                <a:cs typeface="Courier"/>
              </a:rPr>
              <a:t>assert</a:t>
            </a:r>
            <a:r>
              <a:rPr lang="fr-FR" sz="1600" dirty="0" smtClean="0">
                <a:solidFill>
                  <a:schemeClr val="accent2"/>
                </a:solidFill>
                <a:latin typeface="Courier"/>
                <a:cs typeface="Courier"/>
              </a:rPr>
              <a:t> </a:t>
            </a:r>
            <a:r>
              <a:rPr lang="fr-FR" sz="1600" dirty="0">
                <a:solidFill>
                  <a:schemeClr val="accent2"/>
                </a:solidFill>
                <a:latin typeface="Courier"/>
                <a:cs typeface="Courier"/>
              </a:rPr>
              <a:t>false ;</a:t>
            </a:r>
          </a:p>
          <a:p>
            <a:pPr marL="0" indent="0">
              <a:buNone/>
            </a:pPr>
            <a:r>
              <a:rPr lang="fr-FR" sz="1600" dirty="0" smtClean="0">
                <a:latin typeface="Courier"/>
                <a:cs typeface="Courier"/>
              </a:rPr>
              <a:t>}</a:t>
            </a:r>
            <a:endParaRPr lang="en-US" sz="2000" dirty="0" smtClean="0">
              <a:latin typeface="Courier"/>
              <a:cs typeface="Courier"/>
            </a:endParaRPr>
          </a:p>
        </p:txBody>
      </p:sp>
      <p:sp>
        <p:nvSpPr>
          <p:cNvPr id="10" name="Rektangel 9"/>
          <p:cNvSpPr/>
          <p:nvPr/>
        </p:nvSpPr>
        <p:spPr>
          <a:xfrm>
            <a:off x="4547907" y="2570098"/>
            <a:ext cx="4607345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err="1" smtClean="0">
                <a:solidFill>
                  <a:srgbClr val="0000FF"/>
                </a:solidFill>
              </a:rPr>
              <a:t>Pr</a:t>
            </a:r>
            <a:r>
              <a:rPr lang="en-US" i="1" baseline="-25000" dirty="0" err="1" smtClean="0">
                <a:solidFill>
                  <a:srgbClr val="0000FF"/>
                </a:solidFill>
              </a:rPr>
              <a:t>success</a:t>
            </a:r>
            <a:r>
              <a:rPr lang="en-US" i="1" baseline="-25000" dirty="0" smtClean="0">
                <a:solidFill>
                  <a:srgbClr val="0000FF"/>
                </a:solidFill>
              </a:rPr>
              <a:t> </a:t>
            </a:r>
            <a:r>
              <a:rPr lang="en-US" i="1" dirty="0">
                <a:solidFill>
                  <a:srgbClr val="0000FF"/>
                </a:solidFill>
              </a:rPr>
              <a:t>=</a:t>
            </a:r>
            <a:r>
              <a:rPr lang="en-US" i="1" dirty="0" smtClean="0">
                <a:solidFill>
                  <a:srgbClr val="0000FF"/>
                </a:solidFill>
              </a:rPr>
              <a:t>0.96</a:t>
            </a:r>
          </a:p>
          <a:p>
            <a:endParaRPr lang="en-US" i="1" dirty="0" smtClean="0">
              <a:solidFill>
                <a:srgbClr val="0000FF"/>
              </a:solidFill>
            </a:endParaRPr>
          </a:p>
          <a:p>
            <a:r>
              <a:rPr lang="en-US" i="1" dirty="0">
                <a:solidFill>
                  <a:srgbClr val="0000FF"/>
                </a:solidFill>
              </a:rPr>
              <a:t>Hard to </a:t>
            </a:r>
            <a:r>
              <a:rPr lang="en-US" i="1" dirty="0" smtClean="0">
                <a:solidFill>
                  <a:srgbClr val="0000FF"/>
                </a:solidFill>
              </a:rPr>
              <a:t>compute </a:t>
            </a:r>
            <a:r>
              <a:rPr lang="en-US" i="1" dirty="0">
                <a:solidFill>
                  <a:srgbClr val="0000FF"/>
                </a:solidFill>
              </a:rPr>
              <a:t>with approximate </a:t>
            </a:r>
            <a:r>
              <a:rPr lang="en-US" i="1" dirty="0" smtClean="0">
                <a:solidFill>
                  <a:srgbClr val="0000FF"/>
                </a:solidFill>
              </a:rPr>
              <a:t>techniques </a:t>
            </a:r>
          </a:p>
          <a:p>
            <a:r>
              <a:rPr lang="en-US" i="1" dirty="0" smtClean="0">
                <a:solidFill>
                  <a:srgbClr val="0000FF"/>
                </a:solidFill>
              </a:rPr>
              <a:t>Pruning helps</a:t>
            </a:r>
          </a:p>
          <a:p>
            <a:endParaRPr lang="en-US" i="1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973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Symbolic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696206" cy="5095121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Quantifies the likelihood of </a:t>
            </a:r>
            <a:r>
              <a:rPr lang="en-US" dirty="0"/>
              <a:t>reaching a target </a:t>
            </a:r>
            <a:r>
              <a:rPr lang="en-US" dirty="0" smtClean="0"/>
              <a:t>event</a:t>
            </a:r>
            <a:endParaRPr lang="en-US" dirty="0"/>
          </a:p>
          <a:p>
            <a:pPr lvl="1"/>
            <a:r>
              <a:rPr lang="en-US" dirty="0" smtClean="0"/>
              <a:t>e.g</a:t>
            </a:r>
            <a:r>
              <a:rPr lang="en-US" dirty="0"/>
              <a:t>., </a:t>
            </a:r>
            <a:r>
              <a:rPr lang="en-US" dirty="0" smtClean="0">
                <a:solidFill>
                  <a:srgbClr val="008000"/>
                </a:solidFill>
              </a:rPr>
              <a:t>goal state </a:t>
            </a:r>
            <a:r>
              <a:rPr lang="en-US" dirty="0" smtClean="0"/>
              <a:t>or </a:t>
            </a:r>
            <a:r>
              <a:rPr lang="en-US" dirty="0" smtClean="0">
                <a:solidFill>
                  <a:srgbClr val="FF0000"/>
                </a:solidFill>
              </a:rPr>
              <a:t>assert violation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nder </a:t>
            </a:r>
            <a:r>
              <a:rPr lang="en-US" dirty="0" smtClean="0">
                <a:solidFill>
                  <a:srgbClr val="0000FF"/>
                </a:solidFill>
              </a:rPr>
              <a:t>uncertainty conditions from the environments</a:t>
            </a:r>
          </a:p>
          <a:p>
            <a:r>
              <a:rPr lang="en-US" dirty="0" smtClean="0"/>
              <a:t>Example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heck </a:t>
            </a:r>
            <a:r>
              <a:rPr lang="en-US" dirty="0"/>
              <a:t>that the probability of an unmanned aerial vehicle turning too fast is less than 10</a:t>
            </a:r>
            <a:r>
              <a:rPr lang="en-US" dirty="0" smtClean="0"/>
              <a:t>^-6</a:t>
            </a:r>
            <a:endParaRPr lang="en-US" dirty="0"/>
          </a:p>
          <a:p>
            <a:pPr lvl="1"/>
            <a:r>
              <a:rPr lang="en-US" dirty="0" smtClean="0"/>
              <a:t>analyze </a:t>
            </a:r>
            <a:r>
              <a:rPr lang="en-US" dirty="0"/>
              <a:t>the vehicle's control </a:t>
            </a:r>
            <a:r>
              <a:rPr lang="en-US" dirty="0" smtClean="0"/>
              <a:t>software</a:t>
            </a:r>
            <a:endParaRPr lang="en-US" dirty="0"/>
          </a:p>
          <a:p>
            <a:pPr lvl="1"/>
            <a:r>
              <a:rPr lang="en-US" dirty="0"/>
              <a:t>u</a:t>
            </a:r>
            <a:r>
              <a:rPr lang="en-US" dirty="0" smtClean="0"/>
              <a:t>nder </a:t>
            </a:r>
            <a:r>
              <a:rPr lang="en-US" dirty="0"/>
              <a:t>suitable </a:t>
            </a:r>
            <a:r>
              <a:rPr lang="en-US" dirty="0" smtClean="0">
                <a:solidFill>
                  <a:srgbClr val="0000FF"/>
                </a:solidFill>
              </a:rPr>
              <a:t>probabilistic profiles </a:t>
            </a:r>
            <a:r>
              <a:rPr lang="en-US" dirty="0"/>
              <a:t>built from </a:t>
            </a:r>
            <a:r>
              <a:rPr lang="en-US" dirty="0" smtClean="0"/>
              <a:t>the </a:t>
            </a:r>
            <a:r>
              <a:rPr lang="en-US" dirty="0"/>
              <a:t>telemetry data of </a:t>
            </a:r>
            <a:r>
              <a:rPr lang="en-US" dirty="0" smtClean="0"/>
              <a:t>hundreds of hours of operation from previous </a:t>
            </a:r>
            <a:r>
              <a:rPr lang="en-US" dirty="0"/>
              <a:t>versions or similar </a:t>
            </a:r>
            <a:r>
              <a:rPr lang="en-US" dirty="0" smtClean="0"/>
              <a:t>systems</a:t>
            </a:r>
            <a:endParaRPr lang="en-US" dirty="0"/>
          </a:p>
          <a:p>
            <a:r>
              <a:rPr lang="en-US" dirty="0"/>
              <a:t>Simulation </a:t>
            </a:r>
          </a:p>
          <a:p>
            <a:pPr lvl="1"/>
            <a:r>
              <a:rPr lang="en-US" dirty="0" smtClean="0"/>
              <a:t>traditionally used</a:t>
            </a:r>
          </a:p>
          <a:p>
            <a:pPr lvl="1"/>
            <a:r>
              <a:rPr lang="en-US" dirty="0"/>
              <a:t>v</a:t>
            </a:r>
            <a:r>
              <a:rPr lang="en-US" dirty="0" smtClean="0"/>
              <a:t>ery expensive</a:t>
            </a:r>
          </a:p>
          <a:p>
            <a:pPr lvl="1"/>
            <a:endParaRPr lang="en-US" dirty="0"/>
          </a:p>
          <a:p>
            <a:r>
              <a:rPr lang="en-US" dirty="0"/>
              <a:t>Probabilistic </a:t>
            </a:r>
            <a:r>
              <a:rPr lang="en-US" dirty="0" smtClean="0"/>
              <a:t>symbolic  execution</a:t>
            </a:r>
          </a:p>
          <a:p>
            <a:pPr lvl="1"/>
            <a:r>
              <a:rPr lang="en-US" dirty="0" smtClean="0"/>
              <a:t>complements simulation</a:t>
            </a:r>
            <a:endParaRPr lang="en-US" dirty="0"/>
          </a:p>
          <a:p>
            <a:pPr lvl="1"/>
            <a:r>
              <a:rPr lang="en-US" dirty="0"/>
              <a:t>f</a:t>
            </a:r>
            <a:r>
              <a:rPr lang="en-US" dirty="0" smtClean="0"/>
              <a:t>or </a:t>
            </a:r>
            <a:r>
              <a:rPr lang="en-US" dirty="0"/>
              <a:t>increased </a:t>
            </a:r>
            <a:r>
              <a:rPr lang="en-US" dirty="0" smtClean="0"/>
              <a:t>assurance at reduced cost</a:t>
            </a:r>
            <a:endParaRPr lang="en-US" dirty="0"/>
          </a:p>
          <a:p>
            <a:pPr marL="457200" lvl="1" indent="0">
              <a:buNone/>
            </a:pPr>
            <a:endParaRPr lang="en-US" dirty="0" smtClean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406" y="3065123"/>
            <a:ext cx="2072105" cy="1639666"/>
          </a:xfrm>
          <a:prstGeom prst="rect">
            <a:avLst/>
          </a:prstGeom>
        </p:spPr>
      </p:pic>
      <p:pic>
        <p:nvPicPr>
          <p:cNvPr id="5" name="Bildobjekt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7060" y="4704789"/>
            <a:ext cx="3263181" cy="217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860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Software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Traditional approaches are  </a:t>
            </a:r>
            <a:r>
              <a:rPr lang="en-US" dirty="0"/>
              <a:t>based on </a:t>
            </a:r>
            <a:r>
              <a:rPr lang="en-US" dirty="0" smtClean="0"/>
              <a:t>probabilistic </a:t>
            </a:r>
            <a:r>
              <a:rPr lang="en-US" dirty="0"/>
              <a:t>model </a:t>
            </a:r>
            <a:r>
              <a:rPr lang="en-US" dirty="0" smtClean="0"/>
              <a:t>checking, e.g</a:t>
            </a:r>
            <a:r>
              <a:rPr lang="en-US" dirty="0"/>
              <a:t>.</a:t>
            </a:r>
            <a:r>
              <a:rPr lang="en-US" dirty="0" smtClean="0"/>
              <a:t> PRISM</a:t>
            </a:r>
          </a:p>
          <a:p>
            <a:r>
              <a:rPr lang="en-US" dirty="0"/>
              <a:t>M</a:t>
            </a:r>
            <a:r>
              <a:rPr lang="en-US" dirty="0" smtClean="0"/>
              <a:t>odels</a:t>
            </a:r>
          </a:p>
          <a:p>
            <a:pPr lvl="1"/>
            <a:r>
              <a:rPr lang="en-US" dirty="0" smtClean="0"/>
              <a:t>difficult to maintain 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 away details that impact chances of executing target events</a:t>
            </a:r>
          </a:p>
          <a:p>
            <a:r>
              <a:rPr lang="en-US" dirty="0"/>
              <a:t>We aim to perform the analysis at </a:t>
            </a:r>
            <a:r>
              <a:rPr lang="en-US" dirty="0" smtClean="0">
                <a:solidFill>
                  <a:srgbClr val="0000FF"/>
                </a:solidFill>
              </a:rPr>
              <a:t>code </a:t>
            </a:r>
            <a:r>
              <a:rPr lang="en-US" dirty="0">
                <a:solidFill>
                  <a:srgbClr val="0000FF"/>
                </a:solidFill>
              </a:rPr>
              <a:t>level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456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Software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Traditional approaches are  </a:t>
            </a:r>
            <a:r>
              <a:rPr lang="en-US" dirty="0"/>
              <a:t>based on </a:t>
            </a:r>
            <a:r>
              <a:rPr lang="en-US" dirty="0" smtClean="0"/>
              <a:t>probabilistic </a:t>
            </a:r>
            <a:r>
              <a:rPr lang="en-US" dirty="0"/>
              <a:t>model </a:t>
            </a:r>
            <a:r>
              <a:rPr lang="en-US" dirty="0" smtClean="0"/>
              <a:t>checking, e.g</a:t>
            </a:r>
            <a:r>
              <a:rPr lang="en-US" dirty="0"/>
              <a:t>.</a:t>
            </a:r>
            <a:r>
              <a:rPr lang="en-US" dirty="0" smtClean="0"/>
              <a:t> PRISM</a:t>
            </a:r>
          </a:p>
          <a:p>
            <a:r>
              <a:rPr lang="en-US" dirty="0"/>
              <a:t>M</a:t>
            </a:r>
            <a:r>
              <a:rPr lang="en-US" dirty="0" smtClean="0"/>
              <a:t>odels</a:t>
            </a:r>
          </a:p>
          <a:p>
            <a:pPr lvl="1"/>
            <a:r>
              <a:rPr lang="en-US" dirty="0" smtClean="0"/>
              <a:t>difficult to maintain 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bstract away details that impact chances of executing target events</a:t>
            </a:r>
          </a:p>
          <a:p>
            <a:r>
              <a:rPr lang="en-US" dirty="0"/>
              <a:t>We aim to perform the analysis at </a:t>
            </a:r>
            <a:r>
              <a:rPr lang="en-US" dirty="0" smtClean="0">
                <a:solidFill>
                  <a:srgbClr val="0000FF"/>
                </a:solidFill>
              </a:rPr>
              <a:t>code </a:t>
            </a:r>
            <a:r>
              <a:rPr lang="en-US" dirty="0">
                <a:solidFill>
                  <a:srgbClr val="0000FF"/>
                </a:solidFill>
              </a:rPr>
              <a:t>level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74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Symbolic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Bounded symbolic execution</a:t>
            </a:r>
          </a:p>
          <a:p>
            <a:pPr lvl="1"/>
            <a:r>
              <a:rPr lang="en-US" dirty="0" smtClean="0"/>
              <a:t>generates symbolic constraints over program paths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Quantification procedure, </a:t>
            </a:r>
            <a:r>
              <a:rPr lang="en-US" dirty="0" smtClean="0"/>
              <a:t>e.g., model counting</a:t>
            </a:r>
          </a:p>
          <a:p>
            <a:pPr lvl="1"/>
            <a:r>
              <a:rPr lang="en-US" dirty="0" smtClean="0"/>
              <a:t>quantifies the probability of satisfying the constraints</a:t>
            </a:r>
          </a:p>
          <a:p>
            <a:pPr lvl="1"/>
            <a:r>
              <a:rPr lang="en-US" dirty="0"/>
              <a:t>w</a:t>
            </a:r>
            <a:r>
              <a:rPr lang="en-US" dirty="0" smtClean="0"/>
              <a:t>hen target event (success or fail) reached or bound reached, estimate the number of inputs that satisfy the conditions to reach that event</a:t>
            </a:r>
          </a:p>
          <a:p>
            <a:r>
              <a:rPr lang="en-US" dirty="0" smtClean="0"/>
              <a:t>Applications</a:t>
            </a:r>
          </a:p>
          <a:p>
            <a:pPr lvl="1"/>
            <a:r>
              <a:rPr lang="en-US" dirty="0" smtClean="0"/>
              <a:t>Computing reliability: when software is involved </a:t>
            </a:r>
            <a:r>
              <a:rPr lang="sv-SE" dirty="0" smtClean="0"/>
              <a:t>in </a:t>
            </a:r>
            <a:r>
              <a:rPr lang="sv-SE" dirty="0" err="1" smtClean="0"/>
              <a:t>contributing</a:t>
            </a:r>
            <a:r>
              <a:rPr lang="sv-SE" dirty="0" smtClean="0"/>
              <a:t> </a:t>
            </a:r>
            <a:r>
              <a:rPr lang="sv-SE" dirty="0" err="1"/>
              <a:t>to</a:t>
            </a:r>
            <a:r>
              <a:rPr lang="sv-SE" dirty="0"/>
              <a:t> a </a:t>
            </a:r>
            <a:r>
              <a:rPr lang="sv-SE" dirty="0" smtClean="0"/>
              <a:t>system</a:t>
            </a:r>
            <a:r>
              <a:rPr lang="sv-SE" dirty="0"/>
              <a:t>-</a:t>
            </a:r>
            <a:r>
              <a:rPr lang="sv-SE" dirty="0" err="1"/>
              <a:t>level</a:t>
            </a:r>
            <a:r>
              <a:rPr lang="sv-SE" dirty="0"/>
              <a:t> </a:t>
            </a:r>
            <a:r>
              <a:rPr lang="sv-SE" dirty="0" smtClean="0"/>
              <a:t>event</a:t>
            </a:r>
          </a:p>
          <a:p>
            <a:pPr lvl="1"/>
            <a:r>
              <a:rPr lang="en-US" dirty="0" smtClean="0"/>
              <a:t>Analysis of cyber-physical systems</a:t>
            </a:r>
          </a:p>
          <a:p>
            <a:pPr lvl="1"/>
            <a:r>
              <a:rPr lang="en-US" dirty="0" smtClean="0"/>
              <a:t>Quantitative information flow analysis for security</a:t>
            </a:r>
          </a:p>
          <a:p>
            <a:pPr lvl="1"/>
            <a:r>
              <a:rPr lang="en-US" dirty="0" smtClean="0"/>
              <a:t>Program understanding and debugging </a:t>
            </a:r>
          </a:p>
          <a:p>
            <a:pPr lvl="1"/>
            <a:r>
              <a:rPr lang="en-US" dirty="0" smtClean="0"/>
              <a:t>Certification …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65032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Probabilistic Symbolic Analysis 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477206" y="2098848"/>
            <a:ext cx="8339951" cy="2453941"/>
            <a:chOff x="437101" y="1780528"/>
            <a:chExt cx="8926780" cy="2956435"/>
          </a:xfrm>
        </p:grpSpPr>
        <p:sp>
          <p:nvSpPr>
            <p:cNvPr id="5" name="Multidocument 4"/>
            <p:cNvSpPr/>
            <p:nvPr/>
          </p:nvSpPr>
          <p:spPr>
            <a:xfrm>
              <a:off x="3991608" y="3315583"/>
              <a:ext cx="1220575" cy="1336134"/>
            </a:xfrm>
            <a:prstGeom prst="flowChartMultidocumen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PCs</a:t>
              </a:r>
              <a:endParaRPr lang="en-US" sz="1600" dirty="0"/>
            </a:p>
          </p:txBody>
        </p:sp>
        <p:sp>
          <p:nvSpPr>
            <p:cNvPr id="6" name="Document 5"/>
            <p:cNvSpPr/>
            <p:nvPr/>
          </p:nvSpPr>
          <p:spPr>
            <a:xfrm>
              <a:off x="6086375" y="1780528"/>
              <a:ext cx="1039138" cy="1121694"/>
            </a:xfrm>
            <a:prstGeom prst="flowChartDocumen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UP</a:t>
              </a:r>
              <a:endParaRPr lang="en-US" sz="1600" dirty="0"/>
            </a:p>
          </p:txBody>
        </p:sp>
        <p:sp>
          <p:nvSpPr>
            <p:cNvPr id="7" name="Process 6"/>
            <p:cNvSpPr/>
            <p:nvPr/>
          </p:nvSpPr>
          <p:spPr>
            <a:xfrm>
              <a:off x="2012308" y="3356822"/>
              <a:ext cx="1270057" cy="1253657"/>
            </a:xfrm>
            <a:prstGeom prst="flowChartProcess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 smtClean="0"/>
                <a:t>Sym</a:t>
              </a:r>
              <a:r>
                <a:rPr lang="en-US" sz="1600" dirty="0" smtClean="0"/>
                <a:t> Exe</a:t>
              </a:r>
            </a:p>
          </p:txBody>
        </p:sp>
        <p:sp>
          <p:nvSpPr>
            <p:cNvPr id="8" name="Process 7"/>
            <p:cNvSpPr/>
            <p:nvPr/>
          </p:nvSpPr>
          <p:spPr>
            <a:xfrm>
              <a:off x="5855459" y="3356822"/>
              <a:ext cx="1484482" cy="1253657"/>
            </a:xfrm>
            <a:prstGeom prst="flowChartProcess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Probability</a:t>
              </a:r>
            </a:p>
            <a:p>
              <a:pPr algn="ctr"/>
              <a:r>
                <a:rPr lang="en-US" sz="1600" dirty="0" smtClean="0"/>
                <a:t>Computation</a:t>
              </a:r>
              <a:endParaRPr lang="en-US" sz="1600" dirty="0"/>
            </a:p>
          </p:txBody>
        </p:sp>
        <p:sp>
          <p:nvSpPr>
            <p:cNvPr id="9" name="Document 8"/>
            <p:cNvSpPr/>
            <p:nvPr/>
          </p:nvSpPr>
          <p:spPr>
            <a:xfrm>
              <a:off x="437101" y="3422803"/>
              <a:ext cx="1039138" cy="1121694"/>
            </a:xfrm>
            <a:prstGeom prst="flowChartDocumen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Program</a:t>
              </a:r>
              <a:endParaRPr lang="en-US" sz="1600" dirty="0"/>
            </a:p>
          </p:txBody>
        </p:sp>
        <p:cxnSp>
          <p:nvCxnSpPr>
            <p:cNvPr id="11" name="Straight Arrow Connector 10"/>
            <p:cNvCxnSpPr>
              <a:stCxn id="9" idx="3"/>
              <a:endCxn id="7" idx="1"/>
            </p:cNvCxnSpPr>
            <p:nvPr/>
          </p:nvCxnSpPr>
          <p:spPr>
            <a:xfrm>
              <a:off x="1476239" y="3983650"/>
              <a:ext cx="536069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>
              <a:stCxn id="7" idx="3"/>
              <a:endCxn id="5" idx="1"/>
            </p:cNvCxnSpPr>
            <p:nvPr/>
          </p:nvCxnSpPr>
          <p:spPr>
            <a:xfrm flipV="1">
              <a:off x="3282365" y="3983650"/>
              <a:ext cx="709243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>
              <a:stCxn id="5" idx="3"/>
              <a:endCxn id="8" idx="1"/>
            </p:cNvCxnSpPr>
            <p:nvPr/>
          </p:nvCxnSpPr>
          <p:spPr>
            <a:xfrm>
              <a:off x="5212183" y="3983650"/>
              <a:ext cx="643276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6" idx="2"/>
              <a:endCxn id="8" idx="0"/>
            </p:cNvCxnSpPr>
            <p:nvPr/>
          </p:nvCxnSpPr>
          <p:spPr>
            <a:xfrm flipH="1">
              <a:off x="6597700" y="2828066"/>
              <a:ext cx="8244" cy="52875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>
            <a:xfrm>
              <a:off x="7339941" y="3979343"/>
              <a:ext cx="643276" cy="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8167099" y="3290843"/>
              <a:ext cx="1196782" cy="14461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i="1" dirty="0" err="1" smtClean="0">
                  <a:solidFill>
                    <a:srgbClr val="008000"/>
                  </a:solidFill>
                </a:rPr>
                <a:t>Pr</a:t>
              </a:r>
              <a:r>
                <a:rPr lang="en-US" sz="2400" i="1" baseline="-25000" dirty="0" err="1" smtClean="0">
                  <a:solidFill>
                    <a:srgbClr val="008000"/>
                  </a:solidFill>
                </a:rPr>
                <a:t>success</a:t>
              </a:r>
              <a:endParaRPr lang="en-US" sz="2400" i="1" baseline="-25000" dirty="0" smtClean="0">
                <a:solidFill>
                  <a:srgbClr val="008000"/>
                </a:solidFill>
              </a:endParaRPr>
            </a:p>
            <a:p>
              <a:r>
                <a:rPr lang="en-US" sz="2400" i="1" dirty="0" err="1" smtClean="0">
                  <a:solidFill>
                    <a:srgbClr val="FF0000"/>
                  </a:solidFill>
                </a:rPr>
                <a:t>Pr</a:t>
              </a:r>
              <a:r>
                <a:rPr lang="en-US" sz="2400" i="1" baseline="-25000" dirty="0" err="1" smtClean="0">
                  <a:solidFill>
                    <a:srgbClr val="FF0000"/>
                  </a:solidFill>
                </a:rPr>
                <a:t>fail</a:t>
              </a:r>
              <a:endParaRPr lang="en-US" sz="2400" i="1" baseline="-25000" dirty="0" smtClean="0">
                <a:solidFill>
                  <a:srgbClr val="FF0000"/>
                </a:solidFill>
              </a:endParaRPr>
            </a:p>
            <a:p>
              <a:r>
                <a:rPr lang="en-US" sz="2400" i="1" dirty="0" err="1" smtClean="0">
                  <a:solidFill>
                    <a:schemeClr val="tx2">
                      <a:lumMod val="40000"/>
                      <a:lumOff val="60000"/>
                    </a:schemeClr>
                  </a:solidFill>
                </a:rPr>
                <a:t>Pr</a:t>
              </a:r>
              <a:r>
                <a:rPr lang="en-US" sz="2400" i="1" baseline="-25000" dirty="0" err="1" smtClean="0">
                  <a:solidFill>
                    <a:schemeClr val="tx2">
                      <a:lumMod val="40000"/>
                      <a:lumOff val="60000"/>
                    </a:schemeClr>
                  </a:solidFill>
                </a:rPr>
                <a:t>grey</a:t>
              </a:r>
              <a:endParaRPr lang="en-US" sz="2400" i="1" baseline="-25000" dirty="0">
                <a:solidFill>
                  <a:schemeClr val="tx2">
                    <a:lumMod val="40000"/>
                    <a:lumOff val="6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34343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 Profiles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i="1" dirty="0">
                <a:solidFill>
                  <a:srgbClr val="0000FF"/>
                </a:solidFill>
              </a:rPr>
              <a:t>w</a:t>
            </a:r>
            <a:r>
              <a:rPr lang="en-US" i="1" dirty="0" smtClean="0">
                <a:solidFill>
                  <a:srgbClr val="0000FF"/>
                </a:solidFill>
              </a:rPr>
              <a:t>hat are they?</a:t>
            </a:r>
          </a:p>
          <a:p>
            <a:r>
              <a:rPr lang="en-US" dirty="0" smtClean="0"/>
              <a:t>probabilistic characterizations </a:t>
            </a:r>
            <a:r>
              <a:rPr lang="en-US" dirty="0"/>
              <a:t>of </a:t>
            </a:r>
            <a:r>
              <a:rPr lang="en-US" dirty="0" smtClean="0"/>
              <a:t>software interactions </a:t>
            </a:r>
            <a:r>
              <a:rPr lang="en-US" dirty="0"/>
              <a:t>with </a:t>
            </a:r>
            <a:r>
              <a:rPr lang="en-US" dirty="0" smtClean="0"/>
              <a:t>external environment</a:t>
            </a:r>
          </a:p>
          <a:p>
            <a:pPr lvl="1"/>
            <a:r>
              <a:rPr lang="en-US" dirty="0" smtClean="0"/>
              <a:t>users, physical world, other components </a:t>
            </a:r>
            <a:endParaRPr lang="en-US" dirty="0"/>
          </a:p>
          <a:p>
            <a:r>
              <a:rPr lang="en-US" dirty="0" smtClean="0"/>
              <a:t>assign </a:t>
            </a:r>
            <a:r>
              <a:rPr lang="en-US" dirty="0"/>
              <a:t>to each valid combination of inputs </a:t>
            </a:r>
            <a:r>
              <a:rPr lang="en-US" dirty="0" smtClean="0"/>
              <a:t>the </a:t>
            </a:r>
            <a:r>
              <a:rPr lang="en-US" dirty="0"/>
              <a:t>probability to occur </a:t>
            </a:r>
            <a:r>
              <a:rPr lang="en-US" dirty="0" smtClean="0"/>
              <a:t>during execution</a:t>
            </a:r>
          </a:p>
          <a:p>
            <a:pPr marL="0" indent="0">
              <a:buNone/>
            </a:pPr>
            <a:r>
              <a:rPr lang="en-US" dirty="0" smtClean="0"/>
              <a:t>				</a:t>
            </a:r>
            <a:r>
              <a:rPr lang="en-US" i="1" dirty="0" smtClean="0"/>
              <a:t>&lt;c</a:t>
            </a:r>
            <a:r>
              <a:rPr lang="en-US" i="1" baseline="-25000" dirty="0" smtClean="0"/>
              <a:t>1</a:t>
            </a:r>
            <a:r>
              <a:rPr lang="en-US" i="1" dirty="0" smtClean="0"/>
              <a:t>,p</a:t>
            </a:r>
            <a:r>
              <a:rPr lang="en-US" i="1" baseline="-25000" dirty="0" smtClean="0"/>
              <a:t>1</a:t>
            </a:r>
            <a:r>
              <a:rPr lang="en-US" i="1" dirty="0" smtClean="0"/>
              <a:t>&gt; &lt;c</a:t>
            </a:r>
            <a:r>
              <a:rPr lang="en-US" i="1" baseline="-25000" dirty="0" smtClean="0"/>
              <a:t>2</a:t>
            </a:r>
            <a:r>
              <a:rPr lang="en-US" i="1" dirty="0" smtClean="0"/>
              <a:t>,p</a:t>
            </a:r>
            <a:r>
              <a:rPr lang="en-US" i="1" baseline="-25000" dirty="0" smtClean="0"/>
              <a:t>2</a:t>
            </a:r>
            <a:r>
              <a:rPr lang="en-US" i="1" dirty="0" smtClean="0"/>
              <a:t>&gt; …</a:t>
            </a:r>
          </a:p>
          <a:p>
            <a:pPr marL="0" indent="0">
              <a:buNone/>
            </a:pPr>
            <a:r>
              <a:rPr lang="en-US" i="1" dirty="0">
                <a:solidFill>
                  <a:srgbClr val="0000FF"/>
                </a:solidFill>
              </a:rPr>
              <a:t>w</a:t>
            </a:r>
            <a:r>
              <a:rPr lang="en-US" i="1" dirty="0" smtClean="0">
                <a:solidFill>
                  <a:srgbClr val="0000FF"/>
                </a:solidFill>
              </a:rPr>
              <a:t>ho creates them?</a:t>
            </a:r>
            <a:endParaRPr lang="en-US" i="1" dirty="0">
              <a:solidFill>
                <a:srgbClr val="0000FF"/>
              </a:solidFill>
            </a:endParaRPr>
          </a:p>
          <a:p>
            <a:r>
              <a:rPr lang="en-US" dirty="0" smtClean="0"/>
              <a:t>monitoring usage of previous versions/similar systems</a:t>
            </a:r>
          </a:p>
          <a:p>
            <a:r>
              <a:rPr lang="en-US" dirty="0"/>
              <a:t>e</a:t>
            </a:r>
            <a:r>
              <a:rPr lang="en-US" dirty="0" smtClean="0"/>
              <a:t>xpert/domain knowledge</a:t>
            </a:r>
          </a:p>
          <a:p>
            <a:r>
              <a:rPr lang="en-US" dirty="0"/>
              <a:t>p</a:t>
            </a:r>
            <a:r>
              <a:rPr lang="en-US" dirty="0" smtClean="0"/>
              <a:t>hysical phenomena, e.g. wind effect</a:t>
            </a:r>
          </a:p>
          <a:p>
            <a:pPr marL="0" indent="0">
              <a:buNone/>
            </a:pPr>
            <a:r>
              <a:rPr lang="en-US" i="1" dirty="0">
                <a:solidFill>
                  <a:srgbClr val="0000FF"/>
                </a:solidFill>
              </a:rPr>
              <a:t>w</a:t>
            </a:r>
            <a:r>
              <a:rPr lang="en-US" i="1" dirty="0" smtClean="0">
                <a:solidFill>
                  <a:srgbClr val="0000FF"/>
                </a:solidFill>
              </a:rPr>
              <a:t>e assume they are given</a:t>
            </a:r>
            <a:endParaRPr lang="en-US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247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Usage Profile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485900"/>
            <a:ext cx="8610600" cy="387350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0" y="5446120"/>
            <a:ext cx="7770164" cy="1279847"/>
          </a:xfrm>
        </p:spPr>
        <p:txBody>
          <a:bodyPr>
            <a:normAutofit/>
          </a:bodyPr>
          <a:lstStyle/>
          <a:p>
            <a:r>
              <a:rPr lang="en-US" sz="2400" dirty="0" smtClean="0"/>
              <a:t>Arbitrary UPs – handled through discretization</a:t>
            </a:r>
          </a:p>
          <a:p>
            <a:r>
              <a:rPr lang="en-US" sz="2400" dirty="0" smtClean="0"/>
              <a:t>UPs can be seen as “pre-conditions”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74371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3401"/>
            <a:ext cx="4173127" cy="41072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sv-SE" sz="1400" dirty="0"/>
              <a:t>// </a:t>
            </a:r>
            <a:r>
              <a:rPr lang="sv-SE" sz="1400" dirty="0" err="1"/>
              <a:t>domain</a:t>
            </a:r>
            <a:r>
              <a:rPr lang="sv-SE" sz="1400" dirty="0"/>
              <a:t> </a:t>
            </a:r>
            <a:r>
              <a:rPr lang="sv-SE" sz="1400" dirty="0" err="1"/>
              <a:t>of</a:t>
            </a:r>
            <a:r>
              <a:rPr lang="sv-SE" sz="1400" dirty="0"/>
              <a:t> x is [0..100]</a:t>
            </a:r>
          </a:p>
          <a:p>
            <a:pPr marL="0" indent="0">
              <a:buNone/>
            </a:pPr>
            <a:r>
              <a:rPr lang="sv-SE" sz="1400" dirty="0" smtClean="0">
                <a:latin typeface="Courier"/>
                <a:cs typeface="Courier"/>
              </a:rPr>
              <a:t>public </a:t>
            </a:r>
            <a:r>
              <a:rPr lang="sv-SE" sz="1400" dirty="0" err="1">
                <a:latin typeface="Courier"/>
                <a:cs typeface="Courier"/>
              </a:rPr>
              <a:t>static</a:t>
            </a:r>
            <a:r>
              <a:rPr lang="sv-SE" sz="1400" dirty="0">
                <a:latin typeface="Courier"/>
                <a:cs typeface="Courier"/>
              </a:rPr>
              <a:t> </a:t>
            </a:r>
            <a:r>
              <a:rPr lang="sv-SE" sz="1400" dirty="0" err="1">
                <a:latin typeface="Courier"/>
                <a:cs typeface="Courier"/>
              </a:rPr>
              <a:t>void</a:t>
            </a:r>
            <a:r>
              <a:rPr lang="sv-SE" sz="1400" dirty="0">
                <a:latin typeface="Courier"/>
                <a:cs typeface="Courier"/>
              </a:rPr>
              <a:t> </a:t>
            </a:r>
            <a:r>
              <a:rPr lang="sv-SE" sz="1400" dirty="0" smtClean="0">
                <a:latin typeface="Courier"/>
                <a:cs typeface="Courier"/>
              </a:rPr>
              <a:t>test(</a:t>
            </a:r>
            <a:r>
              <a:rPr lang="sv-SE" sz="1400" dirty="0" err="1" smtClean="0">
                <a:latin typeface="Courier"/>
                <a:cs typeface="Courier"/>
              </a:rPr>
              <a:t>int</a:t>
            </a:r>
            <a:r>
              <a:rPr lang="sv-SE" sz="1400" dirty="0" smtClean="0">
                <a:latin typeface="Courier"/>
                <a:cs typeface="Courier"/>
              </a:rPr>
              <a:t> </a:t>
            </a:r>
            <a:r>
              <a:rPr lang="sv-SE" sz="1400" dirty="0">
                <a:latin typeface="Courier"/>
                <a:cs typeface="Courier"/>
              </a:rPr>
              <a:t>x</a:t>
            </a:r>
            <a:r>
              <a:rPr lang="sv-SE" sz="1400" dirty="0" smtClean="0">
                <a:latin typeface="Courier"/>
                <a:cs typeface="Courier"/>
              </a:rPr>
              <a:t>){</a:t>
            </a:r>
          </a:p>
          <a:p>
            <a:pPr marL="0" indent="0">
              <a:buNone/>
            </a:pPr>
            <a:r>
              <a:rPr lang="sv-SE" sz="1400" dirty="0">
                <a:latin typeface="Courier"/>
                <a:cs typeface="Courier"/>
              </a:rPr>
              <a:t> </a:t>
            </a:r>
            <a:r>
              <a:rPr lang="sv-SE" sz="1400" dirty="0" smtClean="0">
                <a:latin typeface="Courier"/>
                <a:cs typeface="Courier"/>
              </a:rPr>
              <a:t> </a:t>
            </a:r>
            <a:r>
              <a:rPr lang="sv-SE" sz="1400" dirty="0" err="1" smtClean="0">
                <a:latin typeface="Courier"/>
                <a:cs typeface="Courier"/>
              </a:rPr>
              <a:t>if</a:t>
            </a:r>
            <a:r>
              <a:rPr lang="sv-SE" sz="1400" dirty="0" smtClean="0">
                <a:latin typeface="Courier"/>
                <a:cs typeface="Courier"/>
              </a:rPr>
              <a:t>(x &gt; 50)</a:t>
            </a:r>
          </a:p>
          <a:p>
            <a:pPr marL="0" indent="0">
              <a:buNone/>
            </a:pPr>
            <a:r>
              <a:rPr lang="sv-SE" sz="1400" dirty="0">
                <a:latin typeface="Courier"/>
                <a:cs typeface="Courier"/>
              </a:rPr>
              <a:t> </a:t>
            </a:r>
            <a:r>
              <a:rPr lang="sv-SE" sz="1400" dirty="0" smtClean="0">
                <a:latin typeface="Courier"/>
                <a:cs typeface="Courier"/>
              </a:rPr>
              <a:t>   x++;</a:t>
            </a:r>
          </a:p>
          <a:p>
            <a:pPr marL="0" indent="0">
              <a:buNone/>
            </a:pPr>
            <a:r>
              <a:rPr lang="sv-SE" sz="1400" dirty="0">
                <a:latin typeface="Courier"/>
                <a:cs typeface="Courier"/>
              </a:rPr>
              <a:t> </a:t>
            </a:r>
            <a:r>
              <a:rPr lang="sv-SE" sz="1400" dirty="0" smtClean="0">
                <a:latin typeface="Courier"/>
                <a:cs typeface="Courier"/>
              </a:rPr>
              <a:t> </a:t>
            </a:r>
            <a:r>
              <a:rPr lang="sv-SE" sz="1400" dirty="0" err="1" smtClean="0">
                <a:latin typeface="Courier"/>
                <a:cs typeface="Courier"/>
              </a:rPr>
              <a:t>if</a:t>
            </a:r>
            <a:r>
              <a:rPr lang="sv-SE" sz="1400" dirty="0" smtClean="0">
                <a:latin typeface="Courier"/>
                <a:cs typeface="Courier"/>
              </a:rPr>
              <a:t>(</a:t>
            </a:r>
            <a:r>
              <a:rPr lang="sv-SE" sz="1400" dirty="0" err="1" smtClean="0">
                <a:solidFill>
                  <a:srgbClr val="0000FF"/>
                </a:solidFill>
                <a:latin typeface="Courier"/>
                <a:cs typeface="Courier"/>
              </a:rPr>
              <a:t>Verify.getBoolean</a:t>
            </a:r>
            <a:r>
              <a:rPr lang="sv-SE" sz="1400" dirty="0" smtClean="0">
                <a:solidFill>
                  <a:srgbClr val="0000FF"/>
                </a:solidFill>
                <a:latin typeface="Courier"/>
                <a:cs typeface="Courier"/>
              </a:rPr>
              <a:t>(</a:t>
            </a:r>
            <a:r>
              <a:rPr lang="sv-SE" sz="1400" dirty="0">
                <a:solidFill>
                  <a:srgbClr val="0000FF"/>
                </a:solidFill>
                <a:latin typeface="Courier"/>
                <a:cs typeface="Courier"/>
              </a:rPr>
              <a:t>)</a:t>
            </a:r>
            <a:r>
              <a:rPr lang="sv-SE" sz="1400" dirty="0" smtClean="0">
                <a:latin typeface="Courier"/>
                <a:cs typeface="Courier"/>
              </a:rPr>
              <a:t>) { //T1</a:t>
            </a:r>
          </a:p>
          <a:p>
            <a:pPr marL="0" indent="0">
              <a:buNone/>
            </a:pPr>
            <a:r>
              <a:rPr lang="fr-FR" sz="1400" dirty="0" smtClean="0">
                <a:latin typeface="Courier"/>
                <a:cs typeface="Courier"/>
              </a:rPr>
              <a:t>    if</a:t>
            </a:r>
            <a:r>
              <a:rPr lang="fr-FR" sz="1400" dirty="0">
                <a:latin typeface="Courier"/>
                <a:cs typeface="Courier"/>
              </a:rPr>
              <a:t>(x &gt;</a:t>
            </a:r>
            <a:r>
              <a:rPr lang="fr-FR" sz="1400" dirty="0" smtClean="0">
                <a:latin typeface="Courier"/>
                <a:cs typeface="Courier"/>
              </a:rPr>
              <a:t> 61)</a:t>
            </a:r>
          </a:p>
          <a:p>
            <a:pPr marL="0" indent="0">
              <a:buNone/>
            </a:pPr>
            <a:r>
              <a:rPr lang="fr-FR" sz="1400" dirty="0" smtClean="0">
                <a:latin typeface="Courier"/>
                <a:cs typeface="Courier"/>
              </a:rPr>
              <a:t>    </a:t>
            </a:r>
            <a:r>
              <a:rPr lang="fr-FR" sz="1400" dirty="0">
                <a:latin typeface="Courier"/>
                <a:cs typeface="Courier"/>
              </a:rPr>
              <a:t> </a:t>
            </a:r>
            <a:r>
              <a:rPr lang="fr-FR" sz="1400" dirty="0" smtClean="0">
                <a:latin typeface="Courier"/>
                <a:cs typeface="Courier"/>
              </a:rPr>
              <a:t> </a:t>
            </a:r>
            <a:r>
              <a:rPr lang="fr-FR" sz="1400" dirty="0" err="1" smtClean="0">
                <a:latin typeface="Courier"/>
                <a:cs typeface="Courier"/>
              </a:rPr>
              <a:t>println</a:t>
            </a:r>
            <a:r>
              <a:rPr lang="fr-FR" sz="1400" dirty="0" smtClean="0">
                <a:latin typeface="Courier"/>
                <a:cs typeface="Courier"/>
              </a:rPr>
              <a:t>(</a:t>
            </a:r>
            <a:r>
              <a:rPr lang="fr-FR" sz="1400" dirty="0">
                <a:latin typeface="Courier"/>
                <a:cs typeface="Courier"/>
              </a:rPr>
              <a:t>"</a:t>
            </a:r>
            <a:r>
              <a:rPr lang="fr-FR" sz="1400" dirty="0" err="1" smtClean="0">
                <a:latin typeface="Courier"/>
                <a:cs typeface="Courier"/>
              </a:rPr>
              <a:t>success</a:t>
            </a:r>
            <a:r>
              <a:rPr lang="fr-FR" sz="1400" dirty="0" smtClean="0">
                <a:latin typeface="Courier"/>
                <a:cs typeface="Courier"/>
              </a:rPr>
              <a:t>"</a:t>
            </a:r>
            <a:r>
              <a:rPr lang="fr-FR" sz="1400" dirty="0">
                <a:latin typeface="Courier"/>
                <a:cs typeface="Courier"/>
              </a:rPr>
              <a:t>)</a:t>
            </a:r>
            <a:r>
              <a:rPr lang="fr-FR" sz="1400" dirty="0" smtClean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fr-FR" sz="1400" dirty="0" smtClean="0">
                <a:latin typeface="Courier"/>
                <a:cs typeface="Courier"/>
              </a:rPr>
              <a:t>    </a:t>
            </a:r>
            <a:r>
              <a:rPr lang="fr-FR" sz="1400" dirty="0" err="1" smtClean="0">
                <a:latin typeface="Courier"/>
                <a:cs typeface="Courier"/>
              </a:rPr>
              <a:t>else</a:t>
            </a:r>
            <a:endParaRPr lang="fr-FR" sz="14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sz="1400" dirty="0" smtClean="0">
                <a:latin typeface="Courier"/>
                <a:cs typeface="Courier"/>
              </a:rPr>
              <a:t>      </a:t>
            </a:r>
            <a:r>
              <a:rPr lang="fr-FR" sz="1400" dirty="0" err="1" smtClean="0">
                <a:solidFill>
                  <a:schemeClr val="accent2"/>
                </a:solidFill>
                <a:latin typeface="Courier"/>
                <a:cs typeface="Courier"/>
              </a:rPr>
              <a:t>assert</a:t>
            </a:r>
            <a:r>
              <a:rPr lang="fr-FR" sz="1400" dirty="0" smtClean="0">
                <a:solidFill>
                  <a:schemeClr val="accent2"/>
                </a:solidFill>
                <a:latin typeface="Courier"/>
                <a:cs typeface="Courier"/>
              </a:rPr>
              <a:t> false</a:t>
            </a:r>
            <a:r>
              <a:rPr lang="fr-FR" sz="1400" dirty="0" smtClean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da-DK" sz="1400" dirty="0" smtClean="0">
                <a:latin typeface="Courier"/>
                <a:cs typeface="Courier"/>
              </a:rPr>
              <a:t>  } </a:t>
            </a:r>
            <a:r>
              <a:rPr lang="da-DK" sz="1400" dirty="0" err="1">
                <a:latin typeface="Courier"/>
                <a:cs typeface="Courier"/>
              </a:rPr>
              <a:t>else</a:t>
            </a:r>
            <a:r>
              <a:rPr lang="da-DK" sz="1400" dirty="0">
                <a:latin typeface="Courier"/>
                <a:cs typeface="Courier"/>
              </a:rPr>
              <a:t> </a:t>
            </a:r>
            <a:r>
              <a:rPr lang="da-DK" sz="1400" dirty="0" smtClean="0">
                <a:latin typeface="Courier"/>
                <a:cs typeface="Courier"/>
              </a:rPr>
              <a:t>{ //T2</a:t>
            </a:r>
          </a:p>
          <a:p>
            <a:pPr marL="0" indent="0">
              <a:buNone/>
            </a:pPr>
            <a:r>
              <a:rPr lang="fr-FR" sz="1400" dirty="0" smtClean="0">
                <a:latin typeface="Courier"/>
                <a:cs typeface="Courier"/>
              </a:rPr>
              <a:t>        if</a:t>
            </a:r>
            <a:r>
              <a:rPr lang="fr-FR" sz="1400" dirty="0">
                <a:latin typeface="Courier"/>
                <a:cs typeface="Courier"/>
              </a:rPr>
              <a:t>(x &lt;= </a:t>
            </a:r>
            <a:r>
              <a:rPr lang="fr-FR" sz="1400" dirty="0" smtClean="0">
                <a:latin typeface="Courier"/>
                <a:cs typeface="Courier"/>
              </a:rPr>
              <a:t>81)</a:t>
            </a:r>
          </a:p>
          <a:p>
            <a:pPr marL="0" indent="0">
              <a:buNone/>
            </a:pPr>
            <a:r>
              <a:rPr lang="fr-FR" sz="1400" dirty="0" smtClean="0">
                <a:latin typeface="Courier"/>
                <a:cs typeface="Courier"/>
              </a:rPr>
              <a:t>          </a:t>
            </a:r>
            <a:r>
              <a:rPr lang="fr-FR" sz="1400" dirty="0" err="1" smtClean="0">
                <a:latin typeface="Courier"/>
                <a:cs typeface="Courier"/>
              </a:rPr>
              <a:t>println</a:t>
            </a:r>
            <a:r>
              <a:rPr lang="fr-FR" sz="1400" dirty="0">
                <a:latin typeface="Courier"/>
                <a:cs typeface="Courier"/>
              </a:rPr>
              <a:t>("</a:t>
            </a:r>
            <a:r>
              <a:rPr lang="fr-FR" sz="1400" dirty="0" err="1">
                <a:latin typeface="Courier"/>
                <a:cs typeface="Courier"/>
              </a:rPr>
              <a:t>success</a:t>
            </a:r>
            <a:r>
              <a:rPr lang="fr-FR" sz="1400" dirty="0" smtClean="0">
                <a:latin typeface="Courier"/>
                <a:cs typeface="Courier"/>
              </a:rPr>
              <a:t>"</a:t>
            </a:r>
            <a:r>
              <a:rPr lang="fr-FR" sz="1400" dirty="0">
                <a:latin typeface="Courier"/>
                <a:cs typeface="Courier"/>
              </a:rPr>
              <a:t>)</a:t>
            </a:r>
            <a:r>
              <a:rPr lang="fr-FR" sz="1400" dirty="0" smtClean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fr-FR" sz="1400" dirty="0" smtClean="0">
                <a:latin typeface="Courier"/>
                <a:cs typeface="Courier"/>
              </a:rPr>
              <a:t>        </a:t>
            </a:r>
            <a:r>
              <a:rPr lang="fr-FR" sz="1400" dirty="0" err="1" smtClean="0">
                <a:latin typeface="Courier"/>
                <a:cs typeface="Courier"/>
              </a:rPr>
              <a:t>else</a:t>
            </a:r>
            <a:endParaRPr lang="fr-FR" sz="14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fr-FR" sz="1400" dirty="0" smtClean="0">
                <a:latin typeface="Courier"/>
                <a:cs typeface="Courier"/>
              </a:rPr>
              <a:t>          </a:t>
            </a:r>
            <a:r>
              <a:rPr lang="fr-FR" sz="1400" dirty="0" err="1" smtClean="0">
                <a:solidFill>
                  <a:srgbClr val="C0504D"/>
                </a:solidFill>
                <a:latin typeface="Courier"/>
                <a:cs typeface="Courier"/>
              </a:rPr>
              <a:t>assert</a:t>
            </a:r>
            <a:r>
              <a:rPr lang="fr-FR" sz="1400" dirty="0" smtClean="0">
                <a:solidFill>
                  <a:srgbClr val="C0504D"/>
                </a:solidFill>
                <a:latin typeface="Courier"/>
                <a:cs typeface="Courier"/>
              </a:rPr>
              <a:t> false</a:t>
            </a:r>
            <a:r>
              <a:rPr lang="fr-FR" sz="1400" dirty="0" smtClean="0">
                <a:latin typeface="Courier"/>
                <a:cs typeface="Courier"/>
              </a:rPr>
              <a:t>;</a:t>
            </a:r>
          </a:p>
          <a:p>
            <a:pPr marL="0" indent="0">
              <a:buNone/>
            </a:pPr>
            <a:r>
              <a:rPr lang="fr-FR" sz="1400" dirty="0" smtClean="0">
                <a:latin typeface="Courier"/>
                <a:cs typeface="Courier"/>
              </a:rPr>
              <a:t>     }</a:t>
            </a:r>
            <a:endParaRPr lang="fr-FR" sz="1400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da-DK" sz="1400" dirty="0" smtClean="0">
                <a:latin typeface="Courier"/>
                <a:cs typeface="Courier"/>
              </a:rPr>
              <a:t>  }</a:t>
            </a:r>
            <a:endParaRPr lang="en-US" sz="1400" dirty="0" smtClean="0">
              <a:latin typeface="Courier"/>
              <a:cs typeface="Courier"/>
            </a:endParaRPr>
          </a:p>
        </p:txBody>
      </p:sp>
      <p:sp>
        <p:nvSpPr>
          <p:cNvPr id="4" name="Ellips 3"/>
          <p:cNvSpPr/>
          <p:nvPr/>
        </p:nvSpPr>
        <p:spPr>
          <a:xfrm>
            <a:off x="6741401" y="1825318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/>
              <a:t>0</a:t>
            </a:r>
            <a:endParaRPr lang="sv-SE" dirty="0"/>
          </a:p>
        </p:txBody>
      </p:sp>
      <p:sp>
        <p:nvSpPr>
          <p:cNvPr id="5" name="Ellips 4"/>
          <p:cNvSpPr/>
          <p:nvPr/>
        </p:nvSpPr>
        <p:spPr>
          <a:xfrm>
            <a:off x="5294645" y="2918518"/>
            <a:ext cx="376264" cy="3698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1</a:t>
            </a:r>
          </a:p>
        </p:txBody>
      </p:sp>
      <p:sp>
        <p:nvSpPr>
          <p:cNvPr id="7" name="Ellips 6"/>
          <p:cNvSpPr/>
          <p:nvPr/>
        </p:nvSpPr>
        <p:spPr>
          <a:xfrm>
            <a:off x="7783067" y="2914118"/>
            <a:ext cx="376264" cy="369872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/>
              <a:t>2</a:t>
            </a:r>
            <a:endParaRPr lang="sv-SE" dirty="0"/>
          </a:p>
        </p:txBody>
      </p:sp>
      <p:sp>
        <p:nvSpPr>
          <p:cNvPr id="8" name="Ellips 7"/>
          <p:cNvSpPr/>
          <p:nvPr/>
        </p:nvSpPr>
        <p:spPr>
          <a:xfrm>
            <a:off x="4475009" y="3933318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3</a:t>
            </a:r>
          </a:p>
        </p:txBody>
      </p:sp>
      <p:sp>
        <p:nvSpPr>
          <p:cNvPr id="9" name="Ellips 8"/>
          <p:cNvSpPr/>
          <p:nvPr/>
        </p:nvSpPr>
        <p:spPr>
          <a:xfrm>
            <a:off x="6101141" y="3928918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4</a:t>
            </a:r>
          </a:p>
        </p:txBody>
      </p:sp>
      <p:cxnSp>
        <p:nvCxnSpPr>
          <p:cNvPr id="11" name="Rak 10"/>
          <p:cNvCxnSpPr>
            <a:stCxn id="4" idx="3"/>
            <a:endCxn id="5" idx="0"/>
          </p:cNvCxnSpPr>
          <p:nvPr/>
        </p:nvCxnSpPr>
        <p:spPr>
          <a:xfrm flipH="1">
            <a:off x="5482777" y="2141023"/>
            <a:ext cx="1313727" cy="7774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Rak 12"/>
          <p:cNvCxnSpPr>
            <a:stCxn id="4" idx="5"/>
            <a:endCxn id="7" idx="1"/>
          </p:cNvCxnSpPr>
          <p:nvPr/>
        </p:nvCxnSpPr>
        <p:spPr>
          <a:xfrm>
            <a:off x="7062562" y="2141023"/>
            <a:ext cx="775608" cy="82726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Rak 15"/>
          <p:cNvCxnSpPr>
            <a:stCxn id="5" idx="3"/>
            <a:endCxn id="8" idx="0"/>
          </p:cNvCxnSpPr>
          <p:nvPr/>
        </p:nvCxnSpPr>
        <p:spPr>
          <a:xfrm flipH="1">
            <a:off x="4663141" y="3234223"/>
            <a:ext cx="686607" cy="6990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Rak 17"/>
          <p:cNvCxnSpPr>
            <a:stCxn id="5" idx="5"/>
            <a:endCxn id="9" idx="0"/>
          </p:cNvCxnSpPr>
          <p:nvPr/>
        </p:nvCxnSpPr>
        <p:spPr>
          <a:xfrm>
            <a:off x="5615806" y="3234223"/>
            <a:ext cx="673467" cy="69469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Rak 18"/>
          <p:cNvCxnSpPr/>
          <p:nvPr/>
        </p:nvCxnSpPr>
        <p:spPr>
          <a:xfrm flipH="1">
            <a:off x="4287544" y="4303190"/>
            <a:ext cx="326014" cy="6350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Rak 19"/>
          <p:cNvCxnSpPr/>
          <p:nvPr/>
        </p:nvCxnSpPr>
        <p:spPr>
          <a:xfrm>
            <a:off x="4706495" y="4311743"/>
            <a:ext cx="339288" cy="6892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Rak 22"/>
          <p:cNvCxnSpPr>
            <a:stCxn id="7" idx="4"/>
            <a:endCxn id="36" idx="0"/>
          </p:cNvCxnSpPr>
          <p:nvPr/>
        </p:nvCxnSpPr>
        <p:spPr>
          <a:xfrm flipH="1">
            <a:off x="7685291" y="3283990"/>
            <a:ext cx="285908" cy="68938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Rak 23"/>
          <p:cNvCxnSpPr>
            <a:stCxn id="7" idx="5"/>
            <a:endCxn id="37" idx="0"/>
          </p:cNvCxnSpPr>
          <p:nvPr/>
        </p:nvCxnSpPr>
        <p:spPr>
          <a:xfrm>
            <a:off x="8104228" y="3229823"/>
            <a:ext cx="391939" cy="70779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Frihandsfigur 37"/>
          <p:cNvSpPr/>
          <p:nvPr/>
        </p:nvSpPr>
        <p:spPr>
          <a:xfrm>
            <a:off x="4468112" y="4577285"/>
            <a:ext cx="415663" cy="59959"/>
          </a:xfrm>
          <a:custGeom>
            <a:avLst/>
            <a:gdLst>
              <a:gd name="connsiteX0" fmla="*/ 0 w 407619"/>
              <a:gd name="connsiteY0" fmla="*/ 15680 h 156868"/>
              <a:gd name="connsiteX1" fmla="*/ 235165 w 407619"/>
              <a:gd name="connsiteY1" fmla="*/ 156799 h 156868"/>
              <a:gd name="connsiteX2" fmla="*/ 407619 w 407619"/>
              <a:gd name="connsiteY2" fmla="*/ 0 h 156868"/>
              <a:gd name="connsiteX3" fmla="*/ 407619 w 407619"/>
              <a:gd name="connsiteY3" fmla="*/ 0 h 156868"/>
              <a:gd name="connsiteX4" fmla="*/ 407619 w 407619"/>
              <a:gd name="connsiteY4" fmla="*/ 0 h 15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619" h="156868">
                <a:moveTo>
                  <a:pt x="0" y="15680"/>
                </a:moveTo>
                <a:cubicBezTo>
                  <a:pt x="83614" y="87546"/>
                  <a:pt x="167229" y="159412"/>
                  <a:pt x="235165" y="156799"/>
                </a:cubicBezTo>
                <a:cubicBezTo>
                  <a:pt x="303101" y="154186"/>
                  <a:pt x="407619" y="0"/>
                  <a:pt x="407619" y="0"/>
                </a:cubicBezTo>
                <a:lnTo>
                  <a:pt x="407619" y="0"/>
                </a:lnTo>
                <a:lnTo>
                  <a:pt x="407619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0" name="Frihandsfigur 39"/>
          <p:cNvSpPr/>
          <p:nvPr/>
        </p:nvSpPr>
        <p:spPr>
          <a:xfrm>
            <a:off x="6732662" y="2202060"/>
            <a:ext cx="407619" cy="156868"/>
          </a:xfrm>
          <a:custGeom>
            <a:avLst/>
            <a:gdLst>
              <a:gd name="connsiteX0" fmla="*/ 0 w 407619"/>
              <a:gd name="connsiteY0" fmla="*/ 15680 h 156868"/>
              <a:gd name="connsiteX1" fmla="*/ 235165 w 407619"/>
              <a:gd name="connsiteY1" fmla="*/ 156799 h 156868"/>
              <a:gd name="connsiteX2" fmla="*/ 407619 w 407619"/>
              <a:gd name="connsiteY2" fmla="*/ 0 h 156868"/>
              <a:gd name="connsiteX3" fmla="*/ 407619 w 407619"/>
              <a:gd name="connsiteY3" fmla="*/ 0 h 156868"/>
              <a:gd name="connsiteX4" fmla="*/ 407619 w 407619"/>
              <a:gd name="connsiteY4" fmla="*/ 0 h 15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619" h="156868">
                <a:moveTo>
                  <a:pt x="0" y="15680"/>
                </a:moveTo>
                <a:cubicBezTo>
                  <a:pt x="83614" y="87546"/>
                  <a:pt x="167229" y="159412"/>
                  <a:pt x="235165" y="156799"/>
                </a:cubicBezTo>
                <a:cubicBezTo>
                  <a:pt x="303101" y="154186"/>
                  <a:pt x="407619" y="0"/>
                  <a:pt x="407619" y="0"/>
                </a:cubicBezTo>
                <a:lnTo>
                  <a:pt x="407619" y="0"/>
                </a:lnTo>
                <a:lnTo>
                  <a:pt x="407619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Rektangel 5"/>
          <p:cNvSpPr/>
          <p:nvPr/>
        </p:nvSpPr>
        <p:spPr>
          <a:xfrm>
            <a:off x="3970134" y="4968935"/>
            <a:ext cx="61206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 smtClean="0"/>
              <a:t>Succ</a:t>
            </a:r>
            <a:r>
              <a:rPr lang="en-US" sz="1600" dirty="0" smtClean="0"/>
              <a:t>.</a:t>
            </a:r>
          </a:p>
          <a:p>
            <a:r>
              <a:rPr lang="en-US" sz="1600" dirty="0" smtClean="0"/>
              <a:t>0.4</a:t>
            </a:r>
            <a:endParaRPr lang="sv-SE" sz="1600" dirty="0"/>
          </a:p>
        </p:txBody>
      </p:sp>
      <p:sp>
        <p:nvSpPr>
          <p:cNvPr id="25" name="Rektangel 24"/>
          <p:cNvSpPr/>
          <p:nvPr/>
        </p:nvSpPr>
        <p:spPr>
          <a:xfrm>
            <a:off x="4749996" y="4976398"/>
            <a:ext cx="47140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Fail</a:t>
            </a:r>
          </a:p>
          <a:p>
            <a:r>
              <a:rPr lang="en-US" sz="1600" dirty="0" smtClean="0"/>
              <a:t>0.1</a:t>
            </a:r>
            <a:endParaRPr lang="sv-SE" sz="1600" dirty="0"/>
          </a:p>
        </p:txBody>
      </p:sp>
      <p:sp>
        <p:nvSpPr>
          <p:cNvPr id="26" name="Rektangel 25"/>
          <p:cNvSpPr/>
          <p:nvPr/>
        </p:nvSpPr>
        <p:spPr>
          <a:xfrm>
            <a:off x="5616879" y="4992359"/>
            <a:ext cx="61206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 smtClean="0"/>
              <a:t>Succ</a:t>
            </a:r>
            <a:r>
              <a:rPr lang="en-US" sz="1600" dirty="0" smtClean="0"/>
              <a:t>.</a:t>
            </a:r>
          </a:p>
          <a:p>
            <a:r>
              <a:rPr lang="en-US" sz="1600" dirty="0" smtClean="0"/>
              <a:t>0.3</a:t>
            </a:r>
            <a:endParaRPr lang="sv-SE" sz="1600" dirty="0"/>
          </a:p>
        </p:txBody>
      </p:sp>
      <p:sp>
        <p:nvSpPr>
          <p:cNvPr id="27" name="Rektangel 26"/>
          <p:cNvSpPr/>
          <p:nvPr/>
        </p:nvSpPr>
        <p:spPr>
          <a:xfrm>
            <a:off x="6485874" y="5019038"/>
            <a:ext cx="47140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Fail</a:t>
            </a:r>
          </a:p>
          <a:p>
            <a:r>
              <a:rPr lang="en-US" sz="1600" dirty="0" smtClean="0"/>
              <a:t>0.2</a:t>
            </a:r>
            <a:endParaRPr lang="sv-SE" sz="1600" dirty="0"/>
          </a:p>
        </p:txBody>
      </p:sp>
      <p:sp>
        <p:nvSpPr>
          <p:cNvPr id="28" name="Rektangel 27"/>
          <p:cNvSpPr/>
          <p:nvPr/>
        </p:nvSpPr>
        <p:spPr>
          <a:xfrm>
            <a:off x="8216433" y="5060480"/>
            <a:ext cx="61206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 smtClean="0"/>
              <a:t>Succ</a:t>
            </a:r>
            <a:r>
              <a:rPr lang="en-US" sz="1600" dirty="0" smtClean="0"/>
              <a:t>.</a:t>
            </a:r>
          </a:p>
          <a:p>
            <a:r>
              <a:rPr lang="en-US" sz="1600" dirty="0" smtClean="0"/>
              <a:t>0.5</a:t>
            </a:r>
            <a:endParaRPr lang="sv-SE" sz="1600" dirty="0"/>
          </a:p>
        </p:txBody>
      </p:sp>
      <p:sp>
        <p:nvSpPr>
          <p:cNvPr id="29" name="Rektangel 28"/>
          <p:cNvSpPr/>
          <p:nvPr/>
        </p:nvSpPr>
        <p:spPr>
          <a:xfrm>
            <a:off x="7425714" y="5050096"/>
            <a:ext cx="529803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Fail</a:t>
            </a:r>
          </a:p>
          <a:p>
            <a:r>
              <a:rPr lang="en-US" sz="1600" dirty="0" smtClean="0"/>
              <a:t>0.5</a:t>
            </a:r>
            <a:endParaRPr lang="sv-SE" sz="1600" dirty="0"/>
          </a:p>
        </p:txBody>
      </p:sp>
      <p:sp>
        <p:nvSpPr>
          <p:cNvPr id="30" name="Rektangel 29"/>
          <p:cNvSpPr/>
          <p:nvPr/>
        </p:nvSpPr>
        <p:spPr>
          <a:xfrm>
            <a:off x="3846427" y="4064594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x&gt;50&amp;</a:t>
            </a:r>
          </a:p>
          <a:p>
            <a:r>
              <a:rPr lang="en-US" sz="1600" dirty="0" smtClean="0"/>
              <a:t>x&gt;60</a:t>
            </a:r>
          </a:p>
          <a:p>
            <a:r>
              <a:rPr lang="en-US" sz="1600" dirty="0" smtClean="0"/>
              <a:t>(0.8)</a:t>
            </a:r>
            <a:endParaRPr lang="sv-SE" sz="1600" dirty="0"/>
          </a:p>
        </p:txBody>
      </p:sp>
      <p:sp>
        <p:nvSpPr>
          <p:cNvPr id="31" name="Rektangel 30"/>
          <p:cNvSpPr/>
          <p:nvPr/>
        </p:nvSpPr>
        <p:spPr>
          <a:xfrm>
            <a:off x="5527730" y="4107234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x&gt;</a:t>
            </a:r>
            <a:r>
              <a:rPr lang="en-US" sz="1600" dirty="0"/>
              <a:t>5</a:t>
            </a:r>
            <a:r>
              <a:rPr lang="en-US" sz="1600" dirty="0" smtClean="0"/>
              <a:t>0&amp;</a:t>
            </a:r>
          </a:p>
          <a:p>
            <a:r>
              <a:rPr lang="en-US" sz="1600" dirty="0"/>
              <a:t>x</a:t>
            </a:r>
            <a:r>
              <a:rPr lang="en-US" sz="1600" dirty="0" smtClean="0"/>
              <a:t>&gt;80</a:t>
            </a:r>
          </a:p>
          <a:p>
            <a:r>
              <a:rPr lang="en-US" sz="1600" dirty="0" smtClean="0"/>
              <a:t>(0.6)</a:t>
            </a:r>
            <a:endParaRPr lang="sv-SE" sz="1600" dirty="0"/>
          </a:p>
        </p:txBody>
      </p:sp>
      <p:sp>
        <p:nvSpPr>
          <p:cNvPr id="33" name="Rektangel 32"/>
          <p:cNvSpPr/>
          <p:nvPr/>
        </p:nvSpPr>
        <p:spPr>
          <a:xfrm>
            <a:off x="4861117" y="4232674"/>
            <a:ext cx="1846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sv-SE" dirty="0"/>
          </a:p>
        </p:txBody>
      </p:sp>
      <p:sp>
        <p:nvSpPr>
          <p:cNvPr id="34" name="Rektangel 33"/>
          <p:cNvSpPr/>
          <p:nvPr/>
        </p:nvSpPr>
        <p:spPr>
          <a:xfrm>
            <a:off x="6518605" y="4055794"/>
            <a:ext cx="723676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&gt;50&amp;</a:t>
            </a:r>
          </a:p>
          <a:p>
            <a:r>
              <a:rPr lang="en-US" sz="1600" dirty="0"/>
              <a:t>x</a:t>
            </a:r>
            <a:r>
              <a:rPr lang="en-US" sz="1600" dirty="0" smtClean="0"/>
              <a:t>≤80</a:t>
            </a:r>
          </a:p>
          <a:p>
            <a:r>
              <a:rPr lang="en-US" sz="1600" dirty="0" smtClean="0"/>
              <a:t>(0.4)</a:t>
            </a:r>
            <a:endParaRPr lang="sv-SE" sz="1600" dirty="0"/>
          </a:p>
          <a:p>
            <a:endParaRPr lang="sv-SE" dirty="0"/>
          </a:p>
        </p:txBody>
      </p:sp>
      <p:sp>
        <p:nvSpPr>
          <p:cNvPr id="36" name="Ellips 35"/>
          <p:cNvSpPr/>
          <p:nvPr/>
        </p:nvSpPr>
        <p:spPr>
          <a:xfrm>
            <a:off x="7497159" y="3973379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/>
              <a:t>5</a:t>
            </a:r>
            <a:endParaRPr lang="sv-SE" dirty="0"/>
          </a:p>
        </p:txBody>
      </p:sp>
      <p:sp>
        <p:nvSpPr>
          <p:cNvPr id="37" name="Ellips 36"/>
          <p:cNvSpPr/>
          <p:nvPr/>
        </p:nvSpPr>
        <p:spPr>
          <a:xfrm>
            <a:off x="8308035" y="3937619"/>
            <a:ext cx="376264" cy="369872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/>
              <a:t>6</a:t>
            </a:r>
            <a:endParaRPr lang="sv-SE" dirty="0"/>
          </a:p>
        </p:txBody>
      </p:sp>
      <p:cxnSp>
        <p:nvCxnSpPr>
          <p:cNvPr id="41" name="Rak 40"/>
          <p:cNvCxnSpPr/>
          <p:nvPr/>
        </p:nvCxnSpPr>
        <p:spPr>
          <a:xfrm>
            <a:off x="7681872" y="4337030"/>
            <a:ext cx="3419" cy="6438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ktangel 42"/>
          <p:cNvSpPr/>
          <p:nvPr/>
        </p:nvSpPr>
        <p:spPr>
          <a:xfrm>
            <a:off x="5821244" y="1813554"/>
            <a:ext cx="58371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&gt;50</a:t>
            </a:r>
          </a:p>
          <a:p>
            <a:r>
              <a:rPr lang="en-US" sz="1600" dirty="0" smtClean="0"/>
              <a:t>(0.5)</a:t>
            </a:r>
            <a:endParaRPr lang="sv-SE" sz="1600" dirty="0"/>
          </a:p>
        </p:txBody>
      </p:sp>
      <p:sp>
        <p:nvSpPr>
          <p:cNvPr id="44" name="Rektangel 43"/>
          <p:cNvSpPr/>
          <p:nvPr/>
        </p:nvSpPr>
        <p:spPr>
          <a:xfrm>
            <a:off x="7258744" y="1813554"/>
            <a:ext cx="583713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≤50</a:t>
            </a:r>
          </a:p>
          <a:p>
            <a:r>
              <a:rPr lang="en-US" sz="1600" dirty="0" smtClean="0"/>
              <a:t>(0.5)</a:t>
            </a:r>
            <a:endParaRPr lang="sv-SE" sz="1600" dirty="0"/>
          </a:p>
        </p:txBody>
      </p:sp>
      <p:sp>
        <p:nvSpPr>
          <p:cNvPr id="45" name="Rektangel 44"/>
          <p:cNvSpPr/>
          <p:nvPr/>
        </p:nvSpPr>
        <p:spPr>
          <a:xfrm>
            <a:off x="4883776" y="4053973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&gt;50&amp;</a:t>
            </a:r>
          </a:p>
          <a:p>
            <a:r>
              <a:rPr lang="en-US" sz="1600" dirty="0"/>
              <a:t>x</a:t>
            </a:r>
            <a:r>
              <a:rPr lang="en-US" sz="1600" dirty="0" smtClean="0"/>
              <a:t>≤60</a:t>
            </a:r>
          </a:p>
          <a:p>
            <a:r>
              <a:rPr lang="en-US" sz="1600" dirty="0" smtClean="0"/>
              <a:t>(0.2)</a:t>
            </a:r>
            <a:endParaRPr lang="sv-SE" sz="1600" dirty="0"/>
          </a:p>
        </p:txBody>
      </p:sp>
      <p:sp>
        <p:nvSpPr>
          <p:cNvPr id="46" name="Rektangel 45"/>
          <p:cNvSpPr/>
          <p:nvPr/>
        </p:nvSpPr>
        <p:spPr>
          <a:xfrm>
            <a:off x="7629528" y="4250460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≤50&amp;</a:t>
            </a:r>
          </a:p>
          <a:p>
            <a:r>
              <a:rPr lang="en-US" sz="1600" dirty="0"/>
              <a:t>x≤</a:t>
            </a:r>
            <a:r>
              <a:rPr lang="en-US" sz="1600" dirty="0" smtClean="0"/>
              <a:t>60</a:t>
            </a:r>
          </a:p>
          <a:p>
            <a:r>
              <a:rPr lang="en-US" sz="1600" dirty="0" smtClean="0"/>
              <a:t>(1)</a:t>
            </a:r>
            <a:endParaRPr lang="sv-SE" sz="1600" dirty="0"/>
          </a:p>
        </p:txBody>
      </p:sp>
      <p:sp>
        <p:nvSpPr>
          <p:cNvPr id="47" name="Rektangel 46"/>
          <p:cNvSpPr/>
          <p:nvPr/>
        </p:nvSpPr>
        <p:spPr>
          <a:xfrm>
            <a:off x="8465172" y="4195910"/>
            <a:ext cx="7236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≤50&amp;</a:t>
            </a:r>
          </a:p>
          <a:p>
            <a:r>
              <a:rPr lang="en-US" sz="1600" dirty="0"/>
              <a:t>x</a:t>
            </a:r>
            <a:r>
              <a:rPr lang="en-US" sz="1600" dirty="0" smtClean="0"/>
              <a:t>≤80</a:t>
            </a:r>
          </a:p>
          <a:p>
            <a:r>
              <a:rPr lang="en-US" sz="1600" dirty="0" smtClean="0"/>
              <a:t>(1)</a:t>
            </a:r>
            <a:endParaRPr lang="sv-SE" sz="1600" dirty="0"/>
          </a:p>
        </p:txBody>
      </p:sp>
      <p:cxnSp>
        <p:nvCxnSpPr>
          <p:cNvPr id="48" name="Rak 47"/>
          <p:cNvCxnSpPr/>
          <p:nvPr/>
        </p:nvCxnSpPr>
        <p:spPr>
          <a:xfrm flipH="1">
            <a:off x="5929354" y="4314470"/>
            <a:ext cx="326014" cy="6350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Rak 48"/>
          <p:cNvCxnSpPr/>
          <p:nvPr/>
        </p:nvCxnSpPr>
        <p:spPr>
          <a:xfrm>
            <a:off x="6348305" y="4291663"/>
            <a:ext cx="339288" cy="68920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Frihandsfigur 49"/>
          <p:cNvSpPr/>
          <p:nvPr/>
        </p:nvSpPr>
        <p:spPr>
          <a:xfrm>
            <a:off x="6094244" y="4588565"/>
            <a:ext cx="415663" cy="59959"/>
          </a:xfrm>
          <a:custGeom>
            <a:avLst/>
            <a:gdLst>
              <a:gd name="connsiteX0" fmla="*/ 0 w 407619"/>
              <a:gd name="connsiteY0" fmla="*/ 15680 h 156868"/>
              <a:gd name="connsiteX1" fmla="*/ 235165 w 407619"/>
              <a:gd name="connsiteY1" fmla="*/ 156799 h 156868"/>
              <a:gd name="connsiteX2" fmla="*/ 407619 w 407619"/>
              <a:gd name="connsiteY2" fmla="*/ 0 h 156868"/>
              <a:gd name="connsiteX3" fmla="*/ 407619 w 407619"/>
              <a:gd name="connsiteY3" fmla="*/ 0 h 156868"/>
              <a:gd name="connsiteX4" fmla="*/ 407619 w 407619"/>
              <a:gd name="connsiteY4" fmla="*/ 0 h 156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619" h="156868">
                <a:moveTo>
                  <a:pt x="0" y="15680"/>
                </a:moveTo>
                <a:cubicBezTo>
                  <a:pt x="83614" y="87546"/>
                  <a:pt x="167229" y="159412"/>
                  <a:pt x="235165" y="156799"/>
                </a:cubicBezTo>
                <a:cubicBezTo>
                  <a:pt x="303101" y="154186"/>
                  <a:pt x="407619" y="0"/>
                  <a:pt x="407619" y="0"/>
                </a:cubicBezTo>
                <a:lnTo>
                  <a:pt x="407619" y="0"/>
                </a:lnTo>
                <a:lnTo>
                  <a:pt x="407619" y="0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52" name="Rak 51"/>
          <p:cNvCxnSpPr/>
          <p:nvPr/>
        </p:nvCxnSpPr>
        <p:spPr>
          <a:xfrm>
            <a:off x="8508426" y="4348310"/>
            <a:ext cx="3419" cy="64384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Rektangel 55"/>
          <p:cNvSpPr/>
          <p:nvPr/>
        </p:nvSpPr>
        <p:spPr>
          <a:xfrm>
            <a:off x="4685173" y="3314427"/>
            <a:ext cx="3886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T1</a:t>
            </a:r>
          </a:p>
        </p:txBody>
      </p:sp>
      <p:sp>
        <p:nvSpPr>
          <p:cNvPr id="57" name="Rektangel 56"/>
          <p:cNvSpPr/>
          <p:nvPr/>
        </p:nvSpPr>
        <p:spPr>
          <a:xfrm>
            <a:off x="5922538" y="3370943"/>
            <a:ext cx="4936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/>
              <a:t>T2</a:t>
            </a:r>
          </a:p>
        </p:txBody>
      </p:sp>
      <p:sp>
        <p:nvSpPr>
          <p:cNvPr id="58" name="Rektangel 57"/>
          <p:cNvSpPr/>
          <p:nvPr/>
        </p:nvSpPr>
        <p:spPr>
          <a:xfrm>
            <a:off x="7504165" y="3361952"/>
            <a:ext cx="3886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T1</a:t>
            </a:r>
          </a:p>
        </p:txBody>
      </p:sp>
      <p:sp>
        <p:nvSpPr>
          <p:cNvPr id="59" name="Rektangel 58"/>
          <p:cNvSpPr/>
          <p:nvPr/>
        </p:nvSpPr>
        <p:spPr>
          <a:xfrm>
            <a:off x="8283072" y="3370943"/>
            <a:ext cx="3886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/>
              <a:t>T2</a:t>
            </a:r>
          </a:p>
        </p:txBody>
      </p:sp>
      <p:sp>
        <p:nvSpPr>
          <p:cNvPr id="60" name="Rektangel 59"/>
          <p:cNvSpPr/>
          <p:nvPr/>
        </p:nvSpPr>
        <p:spPr>
          <a:xfrm>
            <a:off x="611243" y="6066718"/>
            <a:ext cx="76871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 smtClean="0">
                <a:solidFill>
                  <a:srgbClr val="0000FF"/>
                </a:solidFill>
              </a:rPr>
              <a:t>Scheduler: resolves non-deterministic choices to maximize probability of success</a:t>
            </a:r>
            <a:endParaRPr lang="en-US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7164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2378</TotalTime>
  <Words>1054</Words>
  <Application>Microsoft Macintosh PowerPoint</Application>
  <PresentationFormat>On-screen Show (4:3)</PresentationFormat>
  <Paragraphs>241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On the Probabilistic Symbolic Analysis of Software</vt:lpstr>
      <vt:lpstr>Probabilistic Symbolic Execution</vt:lpstr>
      <vt:lpstr>Probabilistic Software Analysis</vt:lpstr>
      <vt:lpstr>Probabilistic Software Analysis</vt:lpstr>
      <vt:lpstr>Probabilistic Symbolic Execution</vt:lpstr>
      <vt:lpstr>Probabilistic Symbolic Analysis </vt:lpstr>
      <vt:lpstr>Usage Profiles</vt:lpstr>
      <vt:lpstr>Example Usage Profile</vt:lpstr>
      <vt:lpstr>Example</vt:lpstr>
      <vt:lpstr>Example</vt:lpstr>
      <vt:lpstr>Statistical Symbolic Execution</vt:lpstr>
      <vt:lpstr>Summary</vt:lpstr>
      <vt:lpstr>Future Work</vt:lpstr>
      <vt:lpstr>Collaborators</vt:lpstr>
      <vt:lpstr>“Rare event”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Arie Gurfinkel</cp:lastModifiedBy>
  <cp:revision>121</cp:revision>
  <dcterms:created xsi:type="dcterms:W3CDTF">2014-03-26T01:44:15Z</dcterms:created>
  <dcterms:modified xsi:type="dcterms:W3CDTF">2014-09-19T19:15:11Z</dcterms:modified>
</cp:coreProperties>
</file>

<file path=docProps/thumbnail.jpeg>
</file>